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307" r:id="rId8"/>
    <p:sldId id="27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8" autoAdjust="0"/>
  </p:normalViewPr>
  <p:slideViewPr>
    <p:cSldViewPr snapToGrid="0" snapToObject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mailto:polmun@comune.formigine.mo.it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3844" y="680884"/>
            <a:ext cx="8228013" cy="192722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IL CONTROLLO DEL VICINATO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315" y="2896080"/>
            <a:ext cx="8228013" cy="61673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  <a:latin typeface="Tahoma" charset="0"/>
              </a:rPr>
              <a:t>Per </a:t>
            </a:r>
            <a:r>
              <a:rPr lang="it-IT" sz="3200" dirty="0">
                <a:solidFill>
                  <a:srgbClr val="FFFF00"/>
                </a:solidFill>
                <a:latin typeface="Tahoma" charset="0"/>
              </a:rPr>
              <a:t>una sicurezza condivisa e partecipata</a:t>
            </a:r>
            <a:r>
              <a:rPr lang="it-IT" sz="3200" dirty="0">
                <a:latin typeface="Tahoma" charset="0"/>
              </a:rPr>
              <a:t> </a:t>
            </a:r>
            <a:endParaRPr lang="it-IT" sz="3200" dirty="0"/>
          </a:p>
        </p:txBody>
      </p:sp>
      <p:pic>
        <p:nvPicPr>
          <p:cNvPr id="7" name="Picture 6" descr="Logo_Polizia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45" y="5720323"/>
            <a:ext cx="928541" cy="8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Logo 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" y="5707128"/>
            <a:ext cx="1008997" cy="1008997"/>
          </a:xfrm>
          <a:prstGeom prst="rect">
            <a:avLst/>
          </a:prstGeom>
        </p:spPr>
      </p:pic>
      <p:pic>
        <p:nvPicPr>
          <p:cNvPr id="10" name="Immagine 9" descr="APERTU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75" y="3450697"/>
            <a:ext cx="2804160" cy="2078736"/>
          </a:xfrm>
          <a:prstGeom prst="rect">
            <a:avLst/>
          </a:prstGeom>
        </p:spPr>
      </p:pic>
      <p:pic>
        <p:nvPicPr>
          <p:cNvPr id="11" name="Immagine 10" descr="Logo T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24" y="1778000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dirty="0" smtClean="0">
                <a:solidFill>
                  <a:srgbClr val="FFFF00"/>
                </a:solidFill>
              </a:rPr>
              <a:t>Non Isoliamoci !!!</a:t>
            </a:r>
            <a:endParaRPr lang="it-IT" sz="6600" dirty="0">
              <a:solidFill>
                <a:srgbClr val="FFFF00"/>
              </a:solidFill>
            </a:endParaRPr>
          </a:p>
        </p:txBody>
      </p:sp>
      <p:pic>
        <p:nvPicPr>
          <p:cNvPr id="9" name="Segnaposto contenuto 8" descr="tumblr_m3vnslbwrr1rvjt2vo1_500.gif"/>
          <p:cNvPicPr>
            <a:picLocks noGrp="1" noChangeAspect="1"/>
          </p:cNvPicPr>
          <p:nvPr>
            <p:ph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8702"/>
          <a:stretch>
            <a:fillRect/>
          </a:stretch>
        </p:blipFill>
        <p:spPr>
          <a:xfrm>
            <a:off x="4919663" y="3104268"/>
            <a:ext cx="3767137" cy="155575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0963" y="3407107"/>
            <a:ext cx="4163587" cy="20562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>
                <a:solidFill>
                  <a:schemeClr val="bg1"/>
                </a:solidFill>
                <a:latin typeface="Tahoma" charset="0"/>
              </a:rPr>
              <a:t>Se siamo ben integrati nella comunità locale è poco probabile che restiamo vittime di alcuni.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L’ISOLAMENTO RENDE VULNERABILI</a:t>
            </a:r>
          </a:p>
        </p:txBody>
      </p:sp>
      <p:pic>
        <p:nvPicPr>
          <p:cNvPr id="8" name="Immagine 7" descr="cas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842"/>
            <a:ext cx="9144000" cy="3121157"/>
          </a:xfrm>
          <a:prstGeom prst="rect">
            <a:avLst/>
          </a:prstGeom>
        </p:spPr>
      </p:pic>
      <p:pic>
        <p:nvPicPr>
          <p:cNvPr id="10" name="Immagine 9" descr="aderisc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" y="2174522"/>
            <a:ext cx="1726194" cy="11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758361" y="1251294"/>
            <a:ext cx="4092575" cy="350566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dirty="0" smtClean="0"/>
              <a:t>Di fare eroismi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/>
              <a:t>Di catturare i ladri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/>
              <a:t>Di organizzare ronde o pattugliamenti</a:t>
            </a:r>
            <a:endParaRPr lang="it-IT" sz="2800" dirty="0"/>
          </a:p>
        </p:txBody>
      </p:sp>
      <p:pic>
        <p:nvPicPr>
          <p:cNvPr id="5" name="Picture 10" descr="superm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09" y="938289"/>
            <a:ext cx="19748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3382735"/>
            <a:ext cx="47583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Cosa NON si chiede</a:t>
            </a:r>
            <a:endParaRPr lang="it-IT" sz="3300" dirty="0"/>
          </a:p>
        </p:txBody>
      </p:sp>
      <p:cxnSp>
        <p:nvCxnSpPr>
          <p:cNvPr id="7" name="Connettore 1 13"/>
          <p:cNvCxnSpPr>
            <a:cxnSpLocks noChangeShapeType="1"/>
          </p:cNvCxnSpPr>
          <p:nvPr/>
        </p:nvCxnSpPr>
        <p:spPr bwMode="auto">
          <a:xfrm flipH="1">
            <a:off x="1709539" y="1090930"/>
            <a:ext cx="895473" cy="19131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13"/>
          <p:cNvCxnSpPr>
            <a:cxnSpLocks noChangeShapeType="1"/>
          </p:cNvCxnSpPr>
          <p:nvPr/>
        </p:nvCxnSpPr>
        <p:spPr bwMode="auto">
          <a:xfrm>
            <a:off x="1449038" y="938289"/>
            <a:ext cx="1416475" cy="2130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363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3916" y="386091"/>
            <a:ext cx="413545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Cosa si 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chiede</a:t>
            </a:r>
          </a:p>
          <a:p>
            <a:pPr algn="ctr"/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al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ontrollo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el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V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icinato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4405991" y="240122"/>
            <a:ext cx="4572000" cy="2742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0000"/>
              <a:buFont typeface="Wingdings" charset="0"/>
              <a:buAutoNum type="arabicPeriod"/>
              <a:tabLst>
                <a:tab pos="358775" algn="l"/>
              </a:tabLst>
            </a:pPr>
            <a:r>
              <a:rPr lang="it-IT" dirty="0"/>
              <a:t>Chiediamo gentilmente a qualcuno che gira guardandosi un po’ troppo intorno “posso aiutarla"? o “cerca qualcuno?” – magari ha effettivamente bisogno d’aiuto! In caso negativo niente di grave e comunque se si fosse trattato di un malintenzionato, questo saprà di essere stato notato.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75904" y="2873842"/>
            <a:ext cx="716849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252000" anchor="ctr"/>
          <a:lstStyle/>
          <a:p>
            <a:pPr marL="2963863" indent="-358775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0000"/>
              <a:buFont typeface="Wingdings" charset="0"/>
              <a:buAutoNum type="arabicPeriod" startAt="2"/>
            </a:pPr>
            <a:r>
              <a:rPr lang="it-IT" sz="1800" kern="1200" dirty="0">
                <a:solidFill>
                  <a:schemeClr val="tx1"/>
                </a:solidFill>
              </a:rPr>
              <a:t>Segniamo la targa di un veicolo sospetto, magari fermo con il motore acceso o che circola a bassa velocità, o che è spento con qualcuno a bordo di fronte a un’abitazione.</a:t>
            </a:r>
          </a:p>
        </p:txBody>
      </p:sp>
      <p:pic>
        <p:nvPicPr>
          <p:cNvPr id="8" name="Picture 7" descr="Targa-contraffat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14" y="4458316"/>
            <a:ext cx="1656980" cy="115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19373" y="5804836"/>
            <a:ext cx="476135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8775" indent="-358775">
              <a:lnSpc>
                <a:spcPct val="100000"/>
              </a:lnSpc>
              <a:spcBef>
                <a:spcPct val="0"/>
              </a:spcBef>
              <a:buClr>
                <a:srgbClr val="003399"/>
              </a:buClr>
              <a:buSzPct val="120000"/>
              <a:buFont typeface="Wingdings" charset="0"/>
              <a:buAutoNum type="arabicPeriod" startAt="3"/>
            </a:pPr>
            <a:r>
              <a:rPr lang="it-IT" sz="1800" kern="1200" dirty="0">
                <a:solidFill>
                  <a:schemeClr val="tx1"/>
                </a:solidFill>
              </a:rPr>
              <a:t>Prestiamo maggiore attenzione alla proprietà del vicino quando è assente.</a:t>
            </a:r>
          </a:p>
        </p:txBody>
      </p:sp>
      <p:pic>
        <p:nvPicPr>
          <p:cNvPr id="11" name="Immagine 10" descr="logo terre 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08" y="4035624"/>
            <a:ext cx="1026318" cy="10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3916" y="386091"/>
            <a:ext cx="413545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Cosa si 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chiede</a:t>
            </a:r>
          </a:p>
          <a:p>
            <a:pPr algn="ctr"/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al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ontrollo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el</a:t>
            </a:r>
          </a:p>
          <a:p>
            <a:pPr algn="ctr"/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V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icinato</a:t>
            </a:r>
            <a:endParaRPr lang="it-IT" sz="4000" dirty="0"/>
          </a:p>
        </p:txBody>
      </p:sp>
      <p:pic>
        <p:nvPicPr>
          <p:cNvPr id="11" name="Immagine 10" descr="logo terre 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08" y="4035624"/>
            <a:ext cx="1026318" cy="1026318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19373" y="501512"/>
            <a:ext cx="5111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>
              <a:lnSpc>
                <a:spcPct val="100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charset="0"/>
              <a:buAutoNum type="arabicPeriod" startAt="4"/>
            </a:pPr>
            <a:r>
              <a:rPr lang="it-IT" sz="1800" kern="1200" dirty="0">
                <a:solidFill>
                  <a:schemeClr val="tx1"/>
                </a:solidFill>
              </a:rPr>
              <a:t>GUARDIAMO FUORI tutte le volte che è possibile quando:</a:t>
            </a:r>
          </a:p>
          <a:p>
            <a:pPr marL="881063" lvl="1" indent="-34290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suona l’allarme di un’auto o di un’abitazione.</a:t>
            </a:r>
          </a:p>
          <a:p>
            <a:pPr marL="881063" lvl="1" indent="-34290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si sentono voci sotto casa.</a:t>
            </a:r>
          </a:p>
          <a:p>
            <a:pPr marL="881063" lvl="1" indent="-34290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i cani nostri o del vicino abbaiano.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415847" y="2833886"/>
            <a:ext cx="4728153" cy="307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0000"/>
              <a:buFont typeface="Wingdings" charset="0"/>
              <a:buAutoNum type="arabicPeriod" startAt="5"/>
            </a:pPr>
            <a:r>
              <a:rPr lang="it-IT" sz="1800" kern="1200" dirty="0">
                <a:solidFill>
                  <a:schemeClr val="tx1"/>
                </a:solidFill>
              </a:rPr>
              <a:t>Quando usciamo per le nostre attività quotidiane: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anche solo a stendere il bucato sul balcone,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rientrando a casa la notte,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portando fuori il cane,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fumando l’ultima sigaretta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Arial" charset="0"/>
              <a:buChar char="►"/>
            </a:pPr>
            <a:r>
              <a:rPr lang="it-IT" sz="1800" kern="1200" dirty="0">
                <a:solidFill>
                  <a:schemeClr val="tx1"/>
                </a:solidFill>
              </a:rPr>
              <a:t>alzandosi per uscire presto la mattina,</a:t>
            </a:r>
          </a:p>
          <a:p>
            <a:pPr marL="804863" lvl="1" indent="-266700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Font typeface="Wingdings" charset="0"/>
              <a:buNone/>
            </a:pPr>
            <a:r>
              <a:rPr lang="it-IT" sz="1800" kern="12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216636" y="5908575"/>
            <a:ext cx="4789370" cy="7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Font typeface="Wingdings" charset="0"/>
              <a:buNone/>
            </a:pPr>
            <a:r>
              <a:rPr lang="it-IT" sz="1800" kern="1200" dirty="0">
                <a:solidFill>
                  <a:schemeClr val="tx1"/>
                </a:solidFill>
              </a:rPr>
              <a:t>Guardiamo bene in strada, ascoltiamo cosa succede nel nostro quartiere.</a:t>
            </a:r>
          </a:p>
        </p:txBody>
      </p:sp>
    </p:spTree>
    <p:extLst>
      <p:ext uri="{BB962C8B-B14F-4D97-AF65-F5344CB8AC3E}">
        <p14:creationId xmlns:p14="http://schemas.microsoft.com/office/powerpoint/2010/main" val="28777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Cosa fare dunque ?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Picture 6" descr="Icona_Occh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34" y="2697309"/>
            <a:ext cx="1130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cona-Orecch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59" y="2697309"/>
            <a:ext cx="1130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cona-cellula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5" y="2697309"/>
            <a:ext cx="1130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90929" y="3871386"/>
            <a:ext cx="14398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Wingdings 3" charset="0"/>
              <a:buNone/>
            </a:pPr>
            <a:r>
              <a:rPr lang="it-IT" sz="2400" kern="1200" dirty="0">
                <a:solidFill>
                  <a:schemeClr val="tx1"/>
                </a:solidFill>
                <a:latin typeface="Corbel" charset="0"/>
              </a:rPr>
              <a:t>Osserva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83959" y="3871386"/>
            <a:ext cx="1295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Wingdings 3" charset="0"/>
              <a:buNone/>
            </a:pPr>
            <a:r>
              <a:rPr lang="it-IT" sz="2400" kern="1200" dirty="0">
                <a:latin typeface="Corbel" charset="0"/>
              </a:rPr>
              <a:t>Ascolta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13220" y="3876661"/>
            <a:ext cx="1425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Wingdings 3" charset="0"/>
              <a:buNone/>
            </a:pPr>
            <a:r>
              <a:rPr lang="it-IT" sz="2400" kern="1200" dirty="0">
                <a:solidFill>
                  <a:schemeClr val="tx1"/>
                </a:solidFill>
                <a:latin typeface="Corbel" charset="0"/>
              </a:rPr>
              <a:t>Chiama</a:t>
            </a:r>
          </a:p>
        </p:txBody>
      </p:sp>
      <p:pic>
        <p:nvPicPr>
          <p:cNvPr id="10" name="Immagine 9" descr="tre_scimmiette-7133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37" y="4394910"/>
            <a:ext cx="4822570" cy="24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 Cartelli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" y="1992848"/>
            <a:ext cx="1780341" cy="25973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49" y="2570521"/>
            <a:ext cx="252095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396243" y="4506346"/>
            <a:ext cx="6290557" cy="2379972"/>
          </a:xfrm>
          <a:prstGeom prst="rect">
            <a:avLst/>
          </a:prstGeom>
          <a:noFill/>
          <a:ln w="19050">
            <a:noFill/>
          </a:ln>
        </p:spPr>
        <p:txBody>
          <a:bodyPr lIns="216000" tIns="180000" rIns="216000" bIns="180000" anchor="b"/>
          <a:lstStyle/>
          <a:p>
            <a:pPr algn="just" eaLnBrk="1" hangingPunct="1">
              <a:spcBef>
                <a:spcPct val="20000"/>
              </a:spcBef>
            </a:pPr>
            <a:r>
              <a:rPr lang="it-IT" sz="1800" kern="1200" dirty="0" smtClean="0">
                <a:latin typeface="Verdana" charset="0"/>
              </a:rPr>
              <a:t>L</a:t>
            </a:r>
            <a:r>
              <a:rPr lang="it-IT" dirty="0" smtClean="0">
                <a:latin typeface="Verdana" charset="0"/>
              </a:rPr>
              <a:t>’</a:t>
            </a:r>
            <a:r>
              <a:rPr lang="it-IT" sz="1800" kern="1200" dirty="0" smtClean="0">
                <a:latin typeface="Verdana" charset="0"/>
              </a:rPr>
              <a:t>attività </a:t>
            </a:r>
            <a:r>
              <a:rPr lang="it-IT" sz="1800" kern="1200" dirty="0">
                <a:latin typeface="Verdana" charset="0"/>
              </a:rPr>
              <a:t>dei gruppi di Controllo del Vicinato è segnalata da </a:t>
            </a:r>
            <a:r>
              <a:rPr lang="it-IT" sz="1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appositi cartelli</a:t>
            </a:r>
            <a:r>
              <a:rPr lang="it-IT" sz="1800" kern="1200" dirty="0">
                <a:latin typeface="Verdana" charset="0"/>
              </a:rPr>
              <a:t> che hanno come scopo quello di comunicare a chiunque passi </a:t>
            </a:r>
            <a:r>
              <a:rPr lang="it-IT" sz="1800" kern="1200" dirty="0" smtClean="0">
                <a:latin typeface="Verdana" charset="0"/>
              </a:rPr>
              <a:t>nell</a:t>
            </a:r>
            <a:r>
              <a:rPr lang="it-IT" dirty="0" smtClean="0">
                <a:latin typeface="Verdana" charset="0"/>
              </a:rPr>
              <a:t>’</a:t>
            </a:r>
            <a:r>
              <a:rPr lang="it-IT" sz="1800" kern="1200" dirty="0" smtClean="0">
                <a:latin typeface="Verdana" charset="0"/>
              </a:rPr>
              <a:t>area </a:t>
            </a:r>
            <a:r>
              <a:rPr lang="it-IT" sz="1800" kern="1200" dirty="0">
                <a:latin typeface="Verdana" charset="0"/>
              </a:rPr>
              <a:t>interessata al controllo che la sua presenza non passerà inosservata e che il vicinato è attento e consapevole di ciò che avviene </a:t>
            </a:r>
            <a:r>
              <a:rPr lang="it-IT" sz="1800" kern="1200" dirty="0" smtClean="0">
                <a:latin typeface="Verdana" charset="0"/>
              </a:rPr>
              <a:t>all</a:t>
            </a:r>
            <a:r>
              <a:rPr lang="it-IT" dirty="0" smtClean="0">
                <a:latin typeface="Verdana" charset="0"/>
              </a:rPr>
              <a:t>’</a:t>
            </a:r>
            <a:r>
              <a:rPr lang="it-IT" sz="1800" kern="1200" dirty="0" smtClean="0">
                <a:latin typeface="Verdana" charset="0"/>
              </a:rPr>
              <a:t>interno </a:t>
            </a:r>
            <a:r>
              <a:rPr lang="it-IT" sz="1800" kern="1200" dirty="0">
                <a:latin typeface="Verdana" charset="0"/>
              </a:rPr>
              <a:t>della propria area.</a:t>
            </a:r>
          </a:p>
        </p:txBody>
      </p:sp>
      <p:pic>
        <p:nvPicPr>
          <p:cNvPr id="7" name="Picture 7" descr="IMG_8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" y="4770602"/>
            <a:ext cx="1780341" cy="19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MG_52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39" y="2514274"/>
            <a:ext cx="2377174" cy="18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Le Segnalazioni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100" y="1824268"/>
            <a:ext cx="4738677" cy="496169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0000" tIns="180000" rIns="180000" bIns="180000" anchor="ctr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Nome e Cognome del segnalante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Da dove chiamo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Cosa è successo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Quando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Dove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Descrizione del sospetto: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Razza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Età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Abiti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Altezza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Capelli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Barba, baffi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......</a:t>
            </a:r>
          </a:p>
        </p:txBody>
      </p:sp>
      <p:pic>
        <p:nvPicPr>
          <p:cNvPr id="8" name="Picture 8" descr="Sosp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99" y="4011155"/>
            <a:ext cx="146843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04896" y="1824268"/>
            <a:ext cx="3455987" cy="48958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000" tIns="360000" rIns="108000" bIns="108000"/>
          <a:lstStyle/>
          <a:p>
            <a:pPr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it-IT" sz="1800" kern="1200" dirty="0">
                <a:latin typeface="Tahoma" charset="0"/>
              </a:rPr>
              <a:t>Il VEICOLO: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Tipologia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Targa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Colore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Modello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Scritte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Adesivi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SzPct val="80000"/>
              <a:buFont typeface="Arial" charset="0"/>
              <a:buChar char="►"/>
            </a:pPr>
            <a:r>
              <a:rPr lang="it-IT" sz="1800" kern="1200" dirty="0">
                <a:latin typeface="Tahoma" charset="0"/>
              </a:rPr>
              <a:t>......</a:t>
            </a:r>
          </a:p>
        </p:txBody>
      </p:sp>
      <p:pic>
        <p:nvPicPr>
          <p:cNvPr id="10" name="Picture 9" descr="Motocicl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7" y="2396596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utomobi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7" y="3657071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m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7" y="4917546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Segnalazioni qualificate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90033" y="224737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it-IT" sz="1800" dirty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8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dirty="0">
                <a:latin typeface="Arial" charset="0"/>
              </a:rPr>
              <a:t>	</a:t>
            </a:r>
            <a:r>
              <a:rPr lang="ja-JP" altLang="it-IT" sz="1800" dirty="0" smtClean="0">
                <a:latin typeface="Arial" charset="0"/>
              </a:rPr>
              <a:t>“</a:t>
            </a:r>
            <a:r>
              <a:rPr lang="it-IT" sz="2000" dirty="0">
                <a:latin typeface="Arial" charset="0"/>
              </a:rPr>
              <a:t>Sono .........referente del controllo del vicinato ....... di </a:t>
            </a:r>
            <a:r>
              <a:rPr lang="it-IT" sz="2000" dirty="0" smtClean="0">
                <a:latin typeface="Arial" charset="0"/>
              </a:rPr>
              <a:t>Colombaro. </a:t>
            </a:r>
            <a:endParaRPr lang="it-IT" sz="20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	Voglio segnalare la presenza sospetta di 3 persone nel parco tra via …….. e 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	Tutti i giorni di questa settimana tra le 10.30 e le 12 del mattino si sono alternati su una panchina rivolta verso via………..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	Per tutto il tempo osservano le case circostanti ma soprattutto via ………….. e le vetture in transito. Non sono di certo residenti delle vie ……… o ………. Sono due uomini e una donna approssimativamente tra i 40 e i 50 anni.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	Arrivano a bordo di una punto grigia con ammaccatura sul parafanghi anteriore destro targata CT00000, osservano per un'ora circa e poi se ne vanno, di solito sono in coppia, non tutti e 3 contemporaneamente</a:t>
            </a:r>
            <a:r>
              <a:rPr lang="ja-JP" altLang="it-IT" sz="2000" dirty="0">
                <a:latin typeface="Arial" charset="0"/>
              </a:rPr>
              <a:t>”</a:t>
            </a:r>
            <a:endParaRPr lang="it-IT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Denunciare sempre !!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28" y="2710921"/>
            <a:ext cx="7811008" cy="792162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8" y="3640666"/>
            <a:ext cx="7847013" cy="677333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665001" y="5162550"/>
            <a:ext cx="5942013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1463">
              <a:lnSpc>
                <a:spcPct val="100000"/>
              </a:lnSpc>
            </a:pPr>
            <a:r>
              <a:rPr lang="it-IT" sz="3200" kern="1200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imes New Roman" charset="0"/>
              </a:rPr>
              <a:t>E ANCHE I SOLI TENTATIVI …</a:t>
            </a:r>
          </a:p>
        </p:txBody>
      </p:sp>
    </p:spTree>
    <p:extLst>
      <p:ext uri="{BB962C8B-B14F-4D97-AF65-F5344CB8AC3E}">
        <p14:creationId xmlns:p14="http://schemas.microsoft.com/office/powerpoint/2010/main" val="14923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05667" y="255957"/>
            <a:ext cx="2543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Il Coordinatore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9442" y="1113369"/>
            <a:ext cx="895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 l’anello di congiunzione tra un “gruppo” </a:t>
            </a:r>
            <a:r>
              <a:rPr lang="it-IT" sz="2400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gli altri gruppi e </a:t>
            </a:r>
            <a:r>
              <a:rPr lang="it-IT" sz="24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 FF.OO. </a:t>
            </a:r>
            <a:r>
              <a:rPr lang="it-IT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</a:p>
        </p:txBody>
      </p:sp>
      <p:pic>
        <p:nvPicPr>
          <p:cNvPr id="6" name="Picture 10" descr="Centrale Operati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6" y="2736322"/>
            <a:ext cx="3578225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25942" y="2878903"/>
            <a:ext cx="520805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Incoraggiare </a:t>
            </a:r>
            <a:r>
              <a:rPr lang="it-IT" dirty="0"/>
              <a:t>i vicini a prestare attenzione a quello che avviene nella propria area, dando indicazioni sui fenomeni da osservare con maggior attenzione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Incoraggiare </a:t>
            </a:r>
            <a:r>
              <a:rPr lang="it-IT" dirty="0"/>
              <a:t>le famiglie che aderiscono al gruppo a segnalare alle Forze dell'Ordine le “anomalie” individuate nella propria area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89442" y="5365750"/>
            <a:ext cx="8605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Diffondere tra i membri del gruppo gli avvisi e gli allerta ricevuti dalle Forze dell'Ordine relativi ai furti commessi nel proprio territorio e in quelli limitrofi, sui potenziali rischi di truffe in corso, ecc.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7609" y="1687325"/>
            <a:ext cx="859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Costituendo un gruppo di Controllo del Vicinato automaticamente dobbiamo anche incaricare una persona a ruolo di Coordinatore. </a:t>
            </a:r>
            <a:endParaRPr lang="it-IT" dirty="0" smtClean="0"/>
          </a:p>
          <a:p>
            <a:r>
              <a:rPr lang="it-IT" dirty="0" smtClean="0"/>
              <a:t>Questo </a:t>
            </a:r>
            <a:r>
              <a:rPr lang="it-IT" dirty="0"/>
              <a:t>ruolo prevede di tenere i contatti con le Forze dell'Ordine, oltre a svolgere i seguenti compiti: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La sicurezza è un bene comune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1663" y="2784475"/>
            <a:ext cx="8518087" cy="15544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it-IT" sz="2000" dirty="0">
                <a:solidFill>
                  <a:schemeClr val="tx1"/>
                </a:solidFill>
              </a:rPr>
              <a:t>OGNI CITTADINO HA IL DIRITTO-DOVERE DI: 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COOPERARE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PARTECIPARE </a:t>
            </a:r>
            <a:r>
              <a:rPr lang="it-IT" sz="2000" dirty="0" smtClean="0">
                <a:solidFill>
                  <a:schemeClr val="tx1"/>
                </a:solidFill>
              </a:rPr>
              <a:t>AL </a:t>
            </a:r>
            <a:r>
              <a:rPr lang="it-IT" sz="2000" dirty="0">
                <a:solidFill>
                  <a:schemeClr val="tx1"/>
                </a:solidFill>
              </a:rPr>
              <a:t>MANTENIMENTO E ALLA DIFESA DELLA </a:t>
            </a:r>
            <a:r>
              <a:rPr lang="it-IT" sz="2000" dirty="0" smtClean="0">
                <a:solidFill>
                  <a:schemeClr val="tx1"/>
                </a:solidFill>
              </a:rPr>
              <a:t>SICUREZZA  </a:t>
            </a:r>
            <a:r>
              <a:rPr lang="it-IT" sz="2000" dirty="0">
                <a:solidFill>
                  <a:schemeClr val="tx1"/>
                </a:solidFill>
              </a:rPr>
              <a:t>DELLA COMUNITÀ IN CUI VIVE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2935" y="5136493"/>
            <a:ext cx="8785225" cy="138112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Non puoi pensare che la tua casa sia sicura</a:t>
            </a:r>
            <a:b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</a:b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se non lo sono anche le strade del tuo villaggio.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it-IT" sz="1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(</a:t>
            </a:r>
            <a:r>
              <a:rPr lang="it-IT" sz="12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Antico proverbio giapponese</a:t>
            </a:r>
            <a:r>
              <a:rPr lang="it-IT" sz="1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)</a:t>
            </a:r>
            <a:r>
              <a:rPr lang="it-IT" sz="18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 </a:t>
            </a:r>
          </a:p>
        </p:txBody>
      </p:sp>
      <p:pic>
        <p:nvPicPr>
          <p:cNvPr id="7" name="Immagine 6" descr="Logo 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17" y="5199922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59667" y="278140"/>
            <a:ext cx="2543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Il Coordinatore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98083" y="2715167"/>
            <a:ext cx="48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55083" y="1919176"/>
            <a:ext cx="84243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Aiutare i vicini a individuare i fattori di rischio e le vulnerabilità comportamentali, strutturali (nella propria casa e negli spazi privati) e ambientali (spazi pubblici confinanti con gli spazi privati), che favoriscono la consumazione di alcuni reati, e incoraggiarli a mettere a punto le necessarie misure di prevenzione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Tenere </a:t>
            </a:r>
            <a:r>
              <a:rPr lang="it-IT" dirty="0"/>
              <a:t>i contatti con gli altri Coordinatori della zona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Accogliere </a:t>
            </a:r>
            <a:r>
              <a:rPr lang="it-IT" dirty="0"/>
              <a:t>i nuovi vicini, spiegando le attività del gruppo di Controllo del Vicinato e incoraggiandoli ad aderire all’iniziativa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Registrare </a:t>
            </a:r>
            <a:r>
              <a:rPr lang="it-IT" dirty="0"/>
              <a:t>sul sito dell’Associazione Controllo del Vicinato il proprio gruppo</a:t>
            </a:r>
          </a:p>
        </p:txBody>
      </p:sp>
    </p:spTree>
    <p:extLst>
      <p:ext uri="{BB962C8B-B14F-4D97-AF65-F5344CB8AC3E}">
        <p14:creationId xmlns:p14="http://schemas.microsoft.com/office/powerpoint/2010/main" val="40580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Situazione Attuale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Picture 15" descr="logo campogallia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28" y="2360612"/>
            <a:ext cx="6461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2388334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6" descr="logocol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94" y="2360612"/>
            <a:ext cx="569912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4" descr="logo nov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31" y="2375959"/>
            <a:ext cx="5413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olier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47" y="2357437"/>
            <a:ext cx="619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51630"/>
              </p:ext>
            </p:extLst>
          </p:nvPr>
        </p:nvGraphicFramePr>
        <p:xfrm>
          <a:off x="1639622" y="3223154"/>
          <a:ext cx="5588000" cy="584200"/>
        </p:xfrm>
        <a:graphic>
          <a:graphicData uri="http://schemas.openxmlformats.org/drawingml/2006/table">
            <a:tbl>
              <a:tblPr/>
              <a:tblGrid>
                <a:gridCol w="1689100"/>
                <a:gridCol w="1257300"/>
                <a:gridCol w="1079500"/>
                <a:gridCol w="1562100"/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CAMPOGALLIANO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17" y="4473839"/>
            <a:ext cx="4445000" cy="1296988"/>
          </a:xfrm>
          <a:prstGeom prst="rect">
            <a:avLst/>
          </a:prstGeom>
        </p:spPr>
      </p:pic>
      <p:pic>
        <p:nvPicPr>
          <p:cNvPr id="12" name="Picture 19" descr="IMG_097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835117"/>
            <a:ext cx="1555750" cy="12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20160429_10112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63" y="3924318"/>
            <a:ext cx="1979956" cy="11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IMG_080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63" y="5262299"/>
            <a:ext cx="1975459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_DSC1675 copi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5262299"/>
            <a:ext cx="1555750" cy="1354712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Recapiti Polizia Municipale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41702" y="1640416"/>
            <a:ext cx="6481763" cy="521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endParaRPr lang="it-IT" sz="3200" u="sng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endParaRPr lang="it-IT" sz="2800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it-IT" sz="2800" b="1" kern="1200" dirty="0" smtClean="0">
                <a:solidFill>
                  <a:schemeClr val="tx1"/>
                </a:solidFill>
                <a:latin typeface="Arial" charset="0"/>
              </a:rPr>
              <a:t>059/557733</a:t>
            </a:r>
            <a:endParaRPr lang="it-IT" sz="2800" b="1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endParaRPr lang="it-IT" sz="2800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it-IT" sz="3200" kern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3200" kern="1200" dirty="0" smtClean="0">
                <a:solidFill>
                  <a:schemeClr val="tx1"/>
                </a:solidFill>
                <a:latin typeface="Arial" charset="0"/>
                <a:hlinkClick r:id="rId2"/>
              </a:rPr>
              <a:t>polmun@comune.formigine.mo.it</a:t>
            </a:r>
            <a:endParaRPr lang="it-IT" sz="3200" kern="12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endParaRPr lang="it-IT" sz="2800" b="1" u="sng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it-IT" sz="2800" b="1" kern="1200" dirty="0">
                <a:solidFill>
                  <a:schemeClr val="tx1"/>
                </a:solidFill>
                <a:latin typeface="Arial" charset="0"/>
              </a:rPr>
              <a:t>Numero Sms e </a:t>
            </a:r>
            <a:r>
              <a:rPr lang="it-IT" sz="2800" b="1" kern="1200" dirty="0" err="1">
                <a:solidFill>
                  <a:schemeClr val="tx1"/>
                </a:solidFill>
                <a:latin typeface="Arial" charset="0"/>
              </a:rPr>
              <a:t>WhatsApp</a:t>
            </a:r>
            <a:r>
              <a:rPr lang="it-IT" sz="2800" b="1" kern="1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2800" b="1" kern="1200" dirty="0" smtClean="0">
                <a:solidFill>
                  <a:schemeClr val="tx1"/>
                </a:solidFill>
                <a:latin typeface="Arial" charset="0"/>
              </a:rPr>
              <a:t>338 1505298</a:t>
            </a:r>
            <a:endParaRPr lang="it-IT" sz="2800" b="1" kern="12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endParaRPr lang="it-IT" altLang="ja-JP" sz="2800" b="1" u="sng" kern="120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5" name="Picture 7" descr="index 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85" y="4301331"/>
            <a:ext cx="10795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ages w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02" y="4350808"/>
            <a:ext cx="143986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telefon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1" y="2127250"/>
            <a:ext cx="1553414" cy="1263914"/>
          </a:xfrm>
          <a:prstGeom prst="rect">
            <a:avLst/>
          </a:prstGeom>
        </p:spPr>
      </p:pic>
      <p:pic>
        <p:nvPicPr>
          <p:cNvPr id="8" name="Immagine 7" descr="at_47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3257550"/>
            <a:ext cx="120226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63" y="2326483"/>
            <a:ext cx="81359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Il ladro è un essere razionale e ragiona in termini di </a:t>
            </a: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COSTI/BENEFICI</a:t>
            </a:r>
            <a:r>
              <a:rPr lang="it-IT" sz="2000" kern="1200" dirty="0">
                <a:solidFill>
                  <a:srgbClr val="66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Nella sua attività agisce sempre nella prospettiva di</a:t>
            </a:r>
            <a:br>
              <a:rPr lang="it-IT" sz="2000" kern="1200" dirty="0">
                <a:latin typeface="Tahoma" charset="0"/>
              </a:rPr>
            </a:br>
            <a:r>
              <a:rPr lang="it-IT" sz="22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ridurre al minimo i rischi, ottenendo il massimo risultato.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13391" y="3683000"/>
            <a:ext cx="4464050" cy="159702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kern="1200" dirty="0">
                <a:latin typeface="Tahoma" charset="0"/>
              </a:rPr>
              <a:t>Più ostacoli il ladro incontra per entrare nella nostra casa, maggiori saranno le probabilità che decida di desistere</a:t>
            </a:r>
          </a:p>
        </p:txBody>
      </p:sp>
      <p:pic>
        <p:nvPicPr>
          <p:cNvPr id="8" name="Immagine 7" descr="proteggi_cas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67" y="3551766"/>
            <a:ext cx="2275416" cy="1516944"/>
          </a:xfrm>
          <a:prstGeom prst="rect">
            <a:avLst/>
          </a:prstGeom>
        </p:spPr>
      </p:pic>
      <p:pic>
        <p:nvPicPr>
          <p:cNvPr id="9" name="Immagine 8" descr="sottoservizi__155440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99" y="4977341"/>
            <a:ext cx="2192867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82698" y="1469621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LUCI ESTERNE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0296" y="2976563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Le zone illuminate scoraggiano i ladri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321" y="4783668"/>
            <a:ext cx="37830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Utilizzare lampade con sensori o </a:t>
            </a:r>
            <a:r>
              <a:rPr lang="it-IT" sz="2000" kern="1200" dirty="0" smtClean="0">
                <a:latin typeface="Tahoma" charset="0"/>
              </a:rPr>
              <a:t>timer queste sorprendono i ladri in quanto pensano che sia non illuminato</a:t>
            </a:r>
            <a:endParaRPr lang="it-IT" sz="2000" kern="1200" dirty="0">
              <a:latin typeface="Tahoma" charset="0"/>
            </a:endParaRPr>
          </a:p>
        </p:txBody>
      </p:sp>
      <p:pic>
        <p:nvPicPr>
          <p:cNvPr id="13" name="Picture 3" descr="Lampionci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67" y="1796521"/>
            <a:ext cx="1847693" cy="265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faretto-con-sens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17" y="4540250"/>
            <a:ext cx="4599354" cy="20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08325" y="1399770"/>
            <a:ext cx="260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TENDE </a:t>
            </a: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da SOLE</a:t>
            </a:r>
          </a:p>
        </p:txBody>
      </p:sp>
      <p:pic>
        <p:nvPicPr>
          <p:cNvPr id="10" name="Picture 9" descr="Tenda da so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" y="3869142"/>
            <a:ext cx="3767328" cy="2891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nda da so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50" y="3869142"/>
            <a:ext cx="3767328" cy="2891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4731" y="2392363"/>
            <a:ext cx="420901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Le tende da sole possono rappresentare per i ladri un prezioso paravento sotto il quale operare indisturbati.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762500" y="2392363"/>
            <a:ext cx="42121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 smtClean="0">
                <a:solidFill>
                  <a:srgbClr val="000000"/>
                </a:solidFill>
                <a:latin typeface="Tahoma" charset="0"/>
              </a:rPr>
              <a:t>In </a:t>
            </a: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caso di assenza, </a:t>
            </a:r>
            <a:r>
              <a:rPr lang="it-IT" sz="2000" kern="1200" dirty="0" smtClean="0">
                <a:solidFill>
                  <a:srgbClr val="000000"/>
                </a:solidFill>
                <a:latin typeface="Tahoma" charset="0"/>
              </a:rPr>
              <a:t>non </a:t>
            </a: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lasciamo le tende abbassaste e rimuoviamo dai balconi e terrazzi le aste metalliche che utilizziamo per riavvolgerle</a:t>
            </a:r>
          </a:p>
        </p:txBody>
      </p:sp>
    </p:spTree>
    <p:extLst>
      <p:ext uri="{BB962C8B-B14F-4D97-AF65-F5344CB8AC3E}">
        <p14:creationId xmlns:p14="http://schemas.microsoft.com/office/powerpoint/2010/main" val="1546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04080" y="1410353"/>
            <a:ext cx="228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GIARDINO - SIEPE</a:t>
            </a:r>
          </a:p>
        </p:txBody>
      </p:sp>
      <p:pic>
        <p:nvPicPr>
          <p:cNvPr id="5" name="Picture 4" descr="Sie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0" y="3991240"/>
            <a:ext cx="3960812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iardi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55" y="3991240"/>
            <a:ext cx="39592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6778" y="2586567"/>
            <a:ext cx="8023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Le siepi garantiscono la nostra privacy</a:t>
            </a:r>
            <a:r>
              <a:rPr lang="it-IT" sz="2000" kern="1200" dirty="0" smtClean="0">
                <a:latin typeface="Tahoma" charset="0"/>
              </a:rPr>
              <a:t>, .</a:t>
            </a:r>
            <a:r>
              <a:rPr lang="it-IT" sz="2000" kern="1200" dirty="0">
                <a:latin typeface="Tahoma" charset="0"/>
              </a:rPr>
              <a:t>..ma sono un nascondiglio per i ladri</a:t>
            </a:r>
            <a:r>
              <a:rPr lang="it-IT" sz="2000" kern="1200" dirty="0" smtClean="0">
                <a:latin typeface="Tahoma" charset="0"/>
              </a:rPr>
              <a:t>.  Tagliamo </a:t>
            </a:r>
            <a:r>
              <a:rPr lang="it-IT" sz="2000" kern="1200" dirty="0">
                <a:latin typeface="Tahoma" charset="0"/>
              </a:rPr>
              <a:t>le siepi e teniamole basse.</a:t>
            </a:r>
          </a:p>
        </p:txBody>
      </p:sp>
    </p:spTree>
    <p:extLst>
      <p:ext uri="{BB962C8B-B14F-4D97-AF65-F5344CB8AC3E}">
        <p14:creationId xmlns:p14="http://schemas.microsoft.com/office/powerpoint/2010/main" val="29304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39055" y="1303867"/>
            <a:ext cx="1800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SIEPI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6778" y="2328333"/>
            <a:ext cx="809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 proprio vogliamo vogliamo avere una siepe in vegetazione sul confine , utilizziamo piante che con le loro spine possano essere un deterrente naturale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217332"/>
            <a:ext cx="3745372" cy="28035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358341" y="3006413"/>
            <a:ext cx="2822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Altre piante adatte: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err="1" smtClean="0">
                <a:solidFill>
                  <a:schemeClr val="tx1"/>
                </a:solidFill>
                <a:latin typeface="Tahoma" charset="0"/>
              </a:rPr>
              <a:t>Berberis</a:t>
            </a:r>
            <a:endParaRPr lang="it-IT" sz="2000" kern="1200" dirty="0" smtClean="0">
              <a:solidFill>
                <a:schemeClr val="tx1"/>
              </a:solidFill>
              <a:latin typeface="Tahoma" charset="0"/>
            </a:endParaRP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Agrifoglio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Rose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Biancospino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Marruca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Spinacristi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Agazzino o prugnolo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000" kern="1200" dirty="0" smtClean="0">
                <a:solidFill>
                  <a:schemeClr val="tx1"/>
                </a:solidFill>
                <a:latin typeface="Tahoma" charset="0"/>
              </a:rPr>
              <a:t>Crespino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13308" y="6042023"/>
            <a:ext cx="1310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</a:rPr>
              <a:t>Pyracantha</a:t>
            </a:r>
            <a:endParaRPr lang="it-IT" dirty="0">
              <a:ln>
                <a:solidFill>
                  <a:schemeClr val="tx1"/>
                </a:solidFill>
              </a:ln>
              <a:latin typeface="Tahom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7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28925" y="1442103"/>
            <a:ext cx="304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TERRAZZI e BALCONI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2250" y="2491085"/>
            <a:ext cx="85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particolare terrazzi e balconi sono uno dei punti preferiti dai ladri per penetrare nelle nostre abitazioni</a:t>
            </a:r>
            <a:endParaRPr lang="it-IT" dirty="0"/>
          </a:p>
        </p:txBody>
      </p:sp>
      <p:pic>
        <p:nvPicPr>
          <p:cNvPr id="6" name="Picture 3" descr="Terrazz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9" y="3260682"/>
            <a:ext cx="3865033" cy="2528422"/>
          </a:xfrm>
          <a:prstGeom prst="rect">
            <a:avLst/>
          </a:prstGeom>
          <a:noFill/>
          <a:ln w="9525">
            <a:solidFill>
              <a:srgbClr val="535D87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errazz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2" y="3260682"/>
            <a:ext cx="3685117" cy="2547199"/>
          </a:xfrm>
          <a:prstGeom prst="rect">
            <a:avLst/>
          </a:prstGeom>
          <a:noFill/>
          <a:ln w="9525">
            <a:solidFill>
              <a:srgbClr val="535D87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92667" y="6012417"/>
            <a:ext cx="79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Impariamo a difenderci posizionandoci piante “difficili” da scavalcare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9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48820" y="1386417"/>
            <a:ext cx="269901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VEICOLI  IN SOSTA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17" y="2538059"/>
            <a:ext cx="3678767" cy="275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45584" y="2538059"/>
            <a:ext cx="389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Evitare di avere veicoli in sosta sotto balconi o finestre, questi sono un ottimo mezzo per facilitare l’accesso ai ladri</a:t>
            </a:r>
            <a:endParaRPr lang="it-IT" dirty="0"/>
          </a:p>
        </p:txBody>
      </p:sp>
      <p:pic>
        <p:nvPicPr>
          <p:cNvPr id="7" name="Picture 10" descr="Revisione-roulot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0" y="4248414"/>
            <a:ext cx="3508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5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Che cos’è?</a:t>
            </a:r>
            <a:endParaRPr lang="it-IT" dirty="0"/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573550" y="3737132"/>
            <a:ext cx="82094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100000"/>
              </a:spcBef>
            </a:pPr>
            <a:r>
              <a:rPr lang="it-IT" sz="2000" kern="1200" dirty="0">
                <a:latin typeface="Verdana" charset="0"/>
              </a:rPr>
              <a:t>Il Controllo del Vicinato è un efficace strumento di prevenzione contro la criminalità che presuppone la </a:t>
            </a:r>
            <a:r>
              <a:rPr lang="it-IT" sz="2000" b="1" kern="1200" dirty="0">
                <a:latin typeface="Verdana" charset="0"/>
              </a:rPr>
              <a:t>partecipazione attiva dei cittadini </a:t>
            </a:r>
            <a:r>
              <a:rPr lang="it-IT" sz="2000" kern="1200" dirty="0">
                <a:latin typeface="Verdana" charset="0"/>
              </a:rPr>
              <a:t>e la </a:t>
            </a:r>
            <a:r>
              <a:rPr lang="it-IT" sz="2000" b="1" kern="1200" dirty="0">
                <a:latin typeface="Verdana" charset="0"/>
              </a:rPr>
              <a:t>cooperazione con le forze dell’ordine </a:t>
            </a:r>
            <a:r>
              <a:rPr lang="it-IT" sz="2000" kern="1200" dirty="0">
                <a:latin typeface="Verdana" charset="0"/>
              </a:rPr>
              <a:t>al fine di ridurre il verificarsi di reati contro la proprietà e le persone.</a:t>
            </a:r>
          </a:p>
          <a:p>
            <a:pPr algn="just">
              <a:lnSpc>
                <a:spcPct val="100000"/>
              </a:lnSpc>
              <a:spcBef>
                <a:spcPct val="100000"/>
              </a:spcBef>
            </a:pPr>
            <a:r>
              <a:rPr lang="it-IT" sz="2000" kern="1200" dirty="0">
                <a:latin typeface="Verdana" charset="0"/>
              </a:rPr>
              <a:t>Fare Controllo del Vicinato significa </a:t>
            </a:r>
            <a:r>
              <a:rPr lang="it-IT" sz="2000" b="1" kern="1200" dirty="0">
                <a:latin typeface="Verdana" charset="0"/>
              </a:rPr>
              <a:t>promuovere la sicurezza urbana attraverso la solidarietà tra i cittadini.</a:t>
            </a:r>
          </a:p>
        </p:txBody>
      </p:sp>
      <p:pic>
        <p:nvPicPr>
          <p:cNvPr id="5" name="Immagine 4" descr="logo terre 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2057724"/>
            <a:ext cx="1590422" cy="1590422"/>
          </a:xfrm>
          <a:prstGeom prst="rect">
            <a:avLst/>
          </a:prstGeom>
        </p:spPr>
      </p:pic>
      <p:pic>
        <p:nvPicPr>
          <p:cNvPr id="6" name="Immagine 5" descr="I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27" y="57848"/>
            <a:ext cx="1662016" cy="1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516778" y="264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8" name="Picture 3" descr="Casetta-giardi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33" y="4212167"/>
            <a:ext cx="3987560" cy="245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31833" y="2222500"/>
            <a:ext cx="378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PORTA ATTREZZI da GIARDINO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4333" y="2671764"/>
            <a:ext cx="4448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it-IT" sz="2000" kern="1200" dirty="0">
                <a:latin typeface="Tahoma" charset="0"/>
              </a:rPr>
              <a:t>Chiuderli a chiave per evitare che i ladri posano utilizzare gli strumenti contenuti all’interno.</a:t>
            </a:r>
          </a:p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(scale, attrezzi vari, martelli...)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8371" y="2137833"/>
            <a:ext cx="3630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PRESE ELETTRICHE </a:t>
            </a:r>
            <a:r>
              <a:rPr lang="it-IT" sz="2000" kern="1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ESTERNE</a:t>
            </a:r>
            <a:endParaRPr lang="it-IT" sz="2000" kern="1200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pic>
        <p:nvPicPr>
          <p:cNvPr id="12" name="Picture 4" descr="Prese-elettric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33" y="4201584"/>
            <a:ext cx="2482850" cy="1852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uce-este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" y="4201584"/>
            <a:ext cx="1828016" cy="1852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8399" y="2654164"/>
            <a:ext cx="44936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sz="2200" kern="1200" dirty="0">
                <a:latin typeface="Tahoma" charset="0"/>
              </a:rPr>
              <a:t>Disattivarli quando siamo fuori </a:t>
            </a:r>
            <a:r>
              <a:rPr lang="it-IT" sz="2200" kern="1200" dirty="0" smtClean="0">
                <a:latin typeface="Tahoma" charset="0"/>
              </a:rPr>
              <a:t>casa</a:t>
            </a:r>
            <a:r>
              <a:rPr lang="is-IS" sz="2200" kern="1200" dirty="0" smtClean="0">
                <a:latin typeface="Tahoma" charset="0"/>
              </a:rPr>
              <a:t>…</a:t>
            </a:r>
            <a:r>
              <a:rPr lang="it-IT" sz="2200" kern="1200" dirty="0" smtClean="0">
                <a:latin typeface="Tahoma" charset="0"/>
              </a:rPr>
              <a:t>Potrebbero </a:t>
            </a:r>
            <a:r>
              <a:rPr lang="it-IT" sz="2200" kern="1200" dirty="0">
                <a:latin typeface="Tahoma" charset="0"/>
              </a:rPr>
              <a:t>essere utilizzati dai </a:t>
            </a:r>
            <a:r>
              <a:rPr lang="it-IT" sz="2200" kern="1200" dirty="0" smtClean="0">
                <a:latin typeface="Tahoma" charset="0"/>
              </a:rPr>
              <a:t>ladri per fare funzionare trapani o flessibili.</a:t>
            </a:r>
            <a:endParaRPr lang="it-IT" sz="2200" kern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16778" y="-211668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4798"/>
            <a:ext cx="2023615" cy="2024857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5" y="3312754"/>
            <a:ext cx="2400218" cy="32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0317" y="1240991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GRONDAIE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55" y="1637866"/>
            <a:ext cx="4616978" cy="211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2200" kern="1200" dirty="0" smtClean="0">
                <a:solidFill>
                  <a:srgbClr val="000000"/>
                </a:solidFill>
              </a:rPr>
              <a:t>Uno dei mezzi preferiti per “scalare” le nostre abitazioni. Utilizziamo del Filo </a:t>
            </a:r>
            <a:r>
              <a:rPr lang="it-IT" sz="2200" kern="1200" dirty="0">
                <a:solidFill>
                  <a:srgbClr val="000000"/>
                </a:solidFill>
              </a:rPr>
              <a:t>spinato almeno oltre i </a:t>
            </a:r>
            <a:r>
              <a:rPr lang="it-IT" sz="2200" kern="1200" dirty="0" smtClean="0">
                <a:solidFill>
                  <a:srgbClr val="000000"/>
                </a:solidFill>
              </a:rPr>
              <a:t>2 metri…oppure inseriamo delle punte </a:t>
            </a:r>
            <a:r>
              <a:rPr lang="it-IT" sz="2200" kern="1200" dirty="0">
                <a:solidFill>
                  <a:srgbClr val="000000"/>
                </a:solidFill>
              </a:rPr>
              <a:t>metalliche..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3914" y="1240991"/>
            <a:ext cx="130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CANCELLI</a:t>
            </a:r>
          </a:p>
        </p:txBody>
      </p:sp>
      <p:pic>
        <p:nvPicPr>
          <p:cNvPr id="8" name="Picture 10" descr="Cancello-con-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312754"/>
            <a:ext cx="4189977" cy="2796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37906" y="1803483"/>
            <a:ext cx="43195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 smtClean="0">
                <a:latin typeface="Tahoma" charset="0"/>
              </a:rPr>
              <a:t>Anche i cancelli sono una delle vie preferite, inserire </a:t>
            </a:r>
            <a:r>
              <a:rPr lang="it-IT" sz="2000" kern="1200" dirty="0">
                <a:latin typeface="Tahoma" charset="0"/>
              </a:rPr>
              <a:t>blocchi aggiuntivi se ci si allontana da casa per qualche </a:t>
            </a:r>
            <a:r>
              <a:rPr lang="it-IT" sz="2000" kern="1200" dirty="0" smtClean="0">
                <a:latin typeface="Tahoma" charset="0"/>
              </a:rPr>
              <a:t>giorno pu</a:t>
            </a:r>
            <a:r>
              <a:rPr lang="it-IT" sz="2000" dirty="0" smtClean="0">
                <a:latin typeface="Tahoma" charset="0"/>
              </a:rPr>
              <a:t>ò essere utile</a:t>
            </a:r>
            <a:endParaRPr lang="it-IT" sz="2000" kern="1200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10944" y="296332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485" y="2320925"/>
            <a:ext cx="25193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kern="1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CANI </a:t>
            </a: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da GUARDIA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5" y="3934354"/>
            <a:ext cx="3054228" cy="20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14811" y="2259542"/>
            <a:ext cx="214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CITOFONI </a:t>
            </a:r>
          </a:p>
        </p:txBody>
      </p:sp>
      <p:pic>
        <p:nvPicPr>
          <p:cNvPr id="8" name="Immagine 7" descr="videocitofon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0" y="3551767"/>
            <a:ext cx="4323600" cy="3185052"/>
          </a:xfrm>
          <a:prstGeom prst="rect">
            <a:avLst/>
          </a:prstGeom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180542" y="2656417"/>
            <a:ext cx="3614208" cy="7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it-IT" kern="1200" dirty="0">
                <a:solidFill>
                  <a:srgbClr val="000000"/>
                </a:solidFill>
              </a:rPr>
              <a:t>Meglio un videocitofono per</a:t>
            </a:r>
            <a:br>
              <a:rPr lang="it-IT" kern="1200" dirty="0">
                <a:solidFill>
                  <a:srgbClr val="000000"/>
                </a:solidFill>
              </a:rPr>
            </a:br>
            <a:r>
              <a:rPr lang="it-IT" kern="1200" dirty="0">
                <a:solidFill>
                  <a:srgbClr val="000000"/>
                </a:solidFill>
              </a:rPr>
              <a:t>controllare chi suona alla porta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9332" y="2773891"/>
            <a:ext cx="425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un ottimo deterrente oltre che buoni amici, hanno un udito fine, evitiamo che siano esposti a possibili avvelenamenti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8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3860" y="211663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69696" y="1227664"/>
            <a:ext cx="344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PORTA di 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CASA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6625" y="2059001"/>
            <a:ext cx="75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Deve:</a:t>
            </a:r>
            <a:endParaRPr lang="it-IT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" y="2657475"/>
            <a:ext cx="4826000" cy="512763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" y="3354916"/>
            <a:ext cx="4897437" cy="512763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53" y="4002881"/>
            <a:ext cx="4895850" cy="503238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66" y="4690797"/>
            <a:ext cx="8280400" cy="503238"/>
          </a:xfrm>
          <a:prstGeom prst="rect">
            <a:avLst/>
          </a:prstGeom>
        </p:spPr>
      </p:pic>
      <p:pic>
        <p:nvPicPr>
          <p:cNvPr id="10" name="Immagine 9" descr="porta-blindat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2376475"/>
            <a:ext cx="2209799" cy="1243012"/>
          </a:xfrm>
          <a:prstGeom prst="rect">
            <a:avLst/>
          </a:prstGeom>
        </p:spPr>
      </p:pic>
      <p:pic>
        <p:nvPicPr>
          <p:cNvPr id="11" name="Immagine 10" descr="Porta-Blindata-Dierre-Modello-Sentry-Doble-extra-big-2548-8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9" y="2657475"/>
            <a:ext cx="2740937" cy="2575115"/>
          </a:xfrm>
          <a:prstGeom prst="rect">
            <a:avLst/>
          </a:prstGeom>
        </p:spPr>
      </p:pic>
      <p:pic>
        <p:nvPicPr>
          <p:cNvPr id="12" name="Immagine 11" descr="sconosciuto-spioncino-port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5" y="4698999"/>
            <a:ext cx="1830916" cy="19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16778" y="-211668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49184" y="60589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CHIAVI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4" y="1834621"/>
            <a:ext cx="7777162" cy="1368425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4" y="3558647"/>
            <a:ext cx="6408737" cy="777875"/>
          </a:xfrm>
          <a:prstGeom prst="rect">
            <a:avLst/>
          </a:prstGeom>
        </p:spPr>
      </p:pic>
      <p:pic>
        <p:nvPicPr>
          <p:cNvPr id="6" name="Picture 2" descr="Chiavi-c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761846"/>
            <a:ext cx="25939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16778" y="-211668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26934" y="60589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CHIAVI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" y="1241425"/>
            <a:ext cx="4648200" cy="560388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92213" y="1794405"/>
            <a:ext cx="39147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2588" indent="-382588">
              <a:lnSpc>
                <a:spcPct val="100000"/>
              </a:lnSpc>
              <a:spcBef>
                <a:spcPct val="0"/>
              </a:spcBef>
            </a:pPr>
            <a:r>
              <a:rPr lang="it-IT" sz="1800" b="1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a</a:t>
            </a:r>
            <a: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)	non depositarle sotto lo zerbino,</a:t>
            </a:r>
            <a:b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</a:br>
            <a: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sopra lo stipite della porta,</a:t>
            </a:r>
            <a:b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</a:br>
            <a: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in un vaso, sotto il davanzale</a:t>
            </a:r>
            <a:b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</a:br>
            <a: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d’una finestra, ecc.;</a:t>
            </a:r>
          </a:p>
          <a:p>
            <a:pPr marL="382588" indent="-382588"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1800" b="1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b</a:t>
            </a:r>
            <a:r>
              <a:rPr lang="it-IT" sz="1800" kern="1200" dirty="0">
                <a:solidFill>
                  <a:schemeClr val="tx1"/>
                </a:solidFill>
                <a:latin typeface="Tahoma" charset="0"/>
                <a:cs typeface="Times New Roman" charset="0"/>
              </a:rPr>
              <a:t>)	sistemarle in posti sicuri.</a:t>
            </a:r>
            <a:r>
              <a:rPr lang="it-IT" sz="1800" kern="1200" dirty="0">
                <a:solidFill>
                  <a:schemeClr val="tx1"/>
                </a:solidFill>
                <a:latin typeface="Tahoma" charset="0"/>
              </a:rPr>
              <a:t> </a:t>
            </a: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" y="3317347"/>
            <a:ext cx="7777162" cy="625475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4" y="4080139"/>
            <a:ext cx="7777162" cy="560388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4" y="4831556"/>
            <a:ext cx="7777162" cy="560388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9485" y="5537374"/>
            <a:ext cx="8885766" cy="1194512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it-IT" sz="18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Times New Roman" charset="0"/>
              </a:rPr>
              <a:t>Si consiglia di non lasciare mai la chiave inserita dall’interno, </a:t>
            </a:r>
            <a:r>
              <a:rPr lang="it-IT" sz="1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Times New Roman" charset="0"/>
              </a:rPr>
              <a:t>perché in alcune tipologie di porte  impedirebbe l’entrata dei familiari o dei soccorritori nei casi d’emergenza.</a:t>
            </a:r>
            <a:endParaRPr lang="it-IT" sz="1800" kern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pic>
        <p:nvPicPr>
          <p:cNvPr id="11" name="Picture 2" descr="Zerbi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72" y="1317095"/>
            <a:ext cx="3590306" cy="2000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96332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4" name="Picture 6" descr="Inferriata-po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309548"/>
            <a:ext cx="2898775" cy="424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nferriata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039924"/>
            <a:ext cx="1912937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28875" y="1095375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ALTRI INGRESSI | FINESTRE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83" y="2309548"/>
            <a:ext cx="5609167" cy="1584325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51000" y="5065122"/>
            <a:ext cx="6261629" cy="79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it-IT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Ricordiamoci di CHIUDERLE!!!</a:t>
            </a:r>
          </a:p>
        </p:txBody>
      </p:sp>
    </p:spTree>
    <p:extLst>
      <p:ext uri="{BB962C8B-B14F-4D97-AF65-F5344CB8AC3E}">
        <p14:creationId xmlns:p14="http://schemas.microsoft.com/office/powerpoint/2010/main" val="1523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16778" y="-211668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771511" y="605895"/>
            <a:ext cx="396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ALTRI INGRESSI | FINESTRE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9" y="1582895"/>
            <a:ext cx="5616575" cy="1173376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9" y="2996777"/>
            <a:ext cx="4968875" cy="863600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79" y="4233333"/>
            <a:ext cx="5472112" cy="863600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80" y="5695950"/>
            <a:ext cx="6946370" cy="863600"/>
          </a:xfrm>
          <a:prstGeom prst="rect">
            <a:avLst/>
          </a:prstGeom>
        </p:spPr>
      </p:pic>
      <p:pic>
        <p:nvPicPr>
          <p:cNvPr id="8" name="Picture 6" descr="Seminterra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82" y="1652164"/>
            <a:ext cx="2952750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rta-Gar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82" y="4018491"/>
            <a:ext cx="2952750" cy="182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069667" y="2148110"/>
            <a:ext cx="2159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POSTA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3512" y="511765"/>
            <a:ext cx="5392738" cy="19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336699"/>
              </a:buClr>
              <a:buSzPct val="110000"/>
            </a:pPr>
            <a:r>
              <a:rPr lang="it-IT" sz="2000" kern="1200" dirty="0">
                <a:solidFill>
                  <a:srgbClr val="000000"/>
                </a:solidFill>
                <a:latin typeface="Tahoma" charset="0"/>
                <a:cs typeface="Times New Roman" charset="0"/>
              </a:rPr>
              <a:t>Una cassetta della posta colma è la prova evidente che non siamo in casa da </a:t>
            </a:r>
            <a:r>
              <a:rPr lang="it-IT" sz="2000" kern="1200" dirty="0" smtClean="0">
                <a:solidFill>
                  <a:srgbClr val="000000"/>
                </a:solidFill>
                <a:latin typeface="Tahoma" charset="0"/>
                <a:cs typeface="Times New Roman" charset="0"/>
              </a:rPr>
              <a:t>parecchi </a:t>
            </a:r>
            <a:r>
              <a:rPr lang="it-IT" sz="2000" kern="1200" dirty="0">
                <a:solidFill>
                  <a:srgbClr val="000000"/>
                </a:solidFill>
                <a:latin typeface="Tahoma" charset="0"/>
                <a:cs typeface="Times New Roman" charset="0"/>
              </a:rPr>
              <a:t>giorni e che il ladro può operare del tutto indisturbato, chiediamo a un vicino fidato di vuotarla periodicamente in nostra assenza.</a:t>
            </a:r>
          </a:p>
        </p:txBody>
      </p:sp>
      <p:pic>
        <p:nvPicPr>
          <p:cNvPr id="6" name="Picture 2" descr="Cassetta-Post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68" y="395330"/>
            <a:ext cx="167724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assetta-Pubblicitar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88" y="4921249"/>
            <a:ext cx="1538135" cy="1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63513" y="3196167"/>
            <a:ext cx="5832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kern="1200" dirty="0">
                <a:latin typeface="Tahoma" charset="0"/>
              </a:rPr>
              <a:t>Se abitiamo in un condominio, d’accordo con gli altri condomini, facciamo installare una cassetta per raccogliere la pubblicità </a:t>
            </a:r>
            <a:r>
              <a:rPr lang="it-IT" sz="2000" u="sng" kern="1200" dirty="0">
                <a:latin typeface="Tahoma" charset="0"/>
              </a:rPr>
              <a:t>fuori dal portone condominiale</a:t>
            </a:r>
            <a:r>
              <a:rPr lang="it-IT" sz="2000" kern="1200" dirty="0" smtClean="0">
                <a:latin typeface="Tahoma" charset="0"/>
              </a:rPr>
              <a:t>. Questo </a:t>
            </a:r>
            <a:r>
              <a:rPr lang="it-IT" sz="2000" kern="1200" dirty="0">
                <a:latin typeface="Tahoma" charset="0"/>
              </a:rPr>
              <a:t>limiterà l’accesso di estranei e faciliterà il compito degli incaricati che distribuiscono la pubblicità</a:t>
            </a:r>
          </a:p>
        </p:txBody>
      </p:sp>
      <p:pic>
        <p:nvPicPr>
          <p:cNvPr id="9" name="Immagine 8" descr="Logo 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70" y="2796386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86335" y="1063626"/>
            <a:ext cx="21634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PULIZIA </a:t>
            </a:r>
            <a:endParaRPr lang="it-IT" sz="32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delle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ENTRATE</a:t>
            </a:r>
            <a:endParaRPr lang="it-IT" sz="3200" kern="1200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5900" y="486833"/>
            <a:ext cx="48111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336699"/>
              </a:buClr>
              <a:buSzPct val="110000"/>
            </a:pP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Teniamo pulita l’entrata del nostro vicino.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3719" y="1284288"/>
            <a:ext cx="6081448" cy="11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A volte, i ladri occasionali mettono rami, sassi o altri oggetti davanti alle entrate e ripassano dopo qualche giorno per controllare.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5900" y="2929609"/>
            <a:ext cx="3244850" cy="17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000000"/>
                </a:solidFill>
                <a:latin typeface="Tahoma" charset="0"/>
              </a:rPr>
              <a:t>Se gli oggetti sono ancora lì vuol dire che la casa è temporaneamente disabitata e quindi possono operare indisturbati.</a:t>
            </a:r>
          </a:p>
        </p:txBody>
      </p:sp>
      <p:pic>
        <p:nvPicPr>
          <p:cNvPr id="8" name="Picture 6" descr="Pulizia-marciapie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5" y="2716213"/>
            <a:ext cx="3372983" cy="2540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Logo 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70" y="2796386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Neighbourhood-Wat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97746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34348" y="3528527"/>
            <a:ext cx="4609651" cy="24133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180000" tIns="180000" rIns="180000" bIns="180000" anchor="ctr">
            <a:spAutoFit/>
          </a:bodyPr>
          <a:lstStyle/>
          <a:p>
            <a:pPr marL="446088" indent="-446088">
              <a:lnSpc>
                <a:spcPct val="100000"/>
              </a:lnSpc>
              <a:spcBef>
                <a:spcPct val="80000"/>
              </a:spcBef>
              <a:buClr>
                <a:srgbClr val="003399"/>
              </a:buClr>
              <a:buSzPct val="110000"/>
              <a:buFont typeface="Webdings" charset="0"/>
              <a:buChar char=""/>
              <a:tabLst>
                <a:tab pos="446088" algn="l"/>
              </a:tabLst>
            </a:pPr>
            <a:r>
              <a:rPr lang="it-IT" dirty="0">
                <a:solidFill>
                  <a:schemeClr val="tx1"/>
                </a:solidFill>
              </a:rPr>
              <a:t>Negli Stati Uniti negli anni 60/70</a:t>
            </a:r>
          </a:p>
          <a:p>
            <a:pPr marL="446088" indent="-446088">
              <a:lnSpc>
                <a:spcPct val="100000"/>
              </a:lnSpc>
              <a:spcBef>
                <a:spcPct val="80000"/>
              </a:spcBef>
              <a:buClr>
                <a:srgbClr val="003399"/>
              </a:buClr>
              <a:buSzPct val="110000"/>
              <a:buFont typeface="Webdings" charset="0"/>
              <a:buChar char=""/>
              <a:tabLst>
                <a:tab pos="446088" algn="l"/>
              </a:tabLst>
            </a:pPr>
            <a:r>
              <a:rPr lang="it-IT" dirty="0">
                <a:solidFill>
                  <a:schemeClr val="tx1"/>
                </a:solidFill>
              </a:rPr>
              <a:t>In Gran Bretagna nell’82</a:t>
            </a:r>
          </a:p>
          <a:p>
            <a:pPr marL="446088" indent="-446088">
              <a:lnSpc>
                <a:spcPct val="100000"/>
              </a:lnSpc>
              <a:spcBef>
                <a:spcPct val="80000"/>
              </a:spcBef>
              <a:buClr>
                <a:srgbClr val="003399"/>
              </a:buClr>
              <a:buSzPct val="110000"/>
              <a:buFont typeface="Webdings" charset="0"/>
              <a:buChar char=""/>
              <a:tabLst>
                <a:tab pos="446088" algn="l"/>
              </a:tabLst>
            </a:pPr>
            <a:r>
              <a:rPr lang="it-IT" dirty="0">
                <a:solidFill>
                  <a:schemeClr val="tx1"/>
                </a:solidFill>
              </a:rPr>
              <a:t>Poi si estende in Europa</a:t>
            </a:r>
            <a:endParaRPr lang="it-IT" i="1" dirty="0">
              <a:solidFill>
                <a:schemeClr val="tx1"/>
              </a:solidFill>
            </a:endParaRPr>
          </a:p>
          <a:p>
            <a:pPr marL="446088" indent="-446088">
              <a:lnSpc>
                <a:spcPct val="100000"/>
              </a:lnSpc>
              <a:spcBef>
                <a:spcPct val="80000"/>
              </a:spcBef>
              <a:buClr>
                <a:srgbClr val="003399"/>
              </a:buClr>
              <a:buSzPct val="110000"/>
              <a:buFont typeface="Webdings" charset="0"/>
              <a:buChar char=""/>
              <a:tabLst>
                <a:tab pos="446088" algn="l"/>
              </a:tabLst>
            </a:pPr>
            <a:r>
              <a:rPr lang="it-IT" dirty="0">
                <a:solidFill>
                  <a:schemeClr val="tx1"/>
                </a:solidFill>
              </a:rPr>
              <a:t>Nel 2008 a  Caronno Pertusella (VA)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nella provincia di Milano e Mantova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5104" y="1147996"/>
            <a:ext cx="41481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La Storia</a:t>
            </a:r>
            <a:endParaRPr lang="it-IT" sz="66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714531" y="280071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sz="2400" dirty="0" smtClean="0">
                <a:latin typeface="Verdana" charset="0"/>
              </a:rPr>
              <a:t>NASCE :</a:t>
            </a:r>
            <a:endParaRPr lang="it-IT" sz="2400" dirty="0">
              <a:latin typeface="Verdana" charset="0"/>
            </a:endParaRPr>
          </a:p>
        </p:txBody>
      </p:sp>
      <p:pic>
        <p:nvPicPr>
          <p:cNvPr id="14" name="Immagine 13" descr="logo terre 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" y="5696442"/>
            <a:ext cx="1026318" cy="10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86335" y="1063626"/>
            <a:ext cx="216349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ALLARME</a:t>
            </a:r>
            <a:endParaRPr lang="it-IT" sz="3200" kern="1200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42333" y="566208"/>
            <a:ext cx="712866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Gli impianti di allarme NON evitano automaticamente il furto.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165" y="1160993"/>
            <a:ext cx="6040586" cy="168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108000" tIns="108000" rIns="108000" bIns="108000" anchor="ctr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Il sistema d’allarme (sirene / luci), per servire da deterrente, deve essere chiaramente visibile ma </a:t>
            </a:r>
            <a:r>
              <a:rPr lang="it-IT" sz="2000" kern="1200" dirty="0" smtClean="0">
                <a:latin typeface="Tahoma" charset="0"/>
              </a:rPr>
              <a:t>difficilmente raggiungibile </a:t>
            </a:r>
            <a:r>
              <a:rPr lang="it-IT" sz="2000" kern="1200" dirty="0">
                <a:latin typeface="Tahoma" charset="0"/>
              </a:rPr>
              <a:t>per non essere manomesso.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7067" y="4743932"/>
            <a:ext cx="6849268" cy="198447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0" tIns="180000" rIns="180000" bIns="180000" anchor="ctr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Inseriamo l’allarme anche se usciamo da casa per brevi periodi.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Il suono inaspettato di una sirena può far desistere un ladro dall’entrare in casa.</a:t>
            </a:r>
          </a:p>
        </p:txBody>
      </p:sp>
      <p:pic>
        <p:nvPicPr>
          <p:cNvPr id="8" name="Immagine 7" descr="allarm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2" y="3084305"/>
            <a:ext cx="2026708" cy="1353091"/>
          </a:xfrm>
          <a:prstGeom prst="rect">
            <a:avLst/>
          </a:prstGeom>
        </p:spPr>
      </p:pic>
      <p:pic>
        <p:nvPicPr>
          <p:cNvPr id="9" name="Immagine 8" descr="avvis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84" y="2612827"/>
            <a:ext cx="2741084" cy="2021549"/>
          </a:xfrm>
          <a:prstGeom prst="rect">
            <a:avLst/>
          </a:prstGeom>
        </p:spPr>
      </p:pic>
      <p:pic>
        <p:nvPicPr>
          <p:cNvPr id="10" name="Immagine 9" descr="Logo 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70" y="2796386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6778" y="296332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FF00"/>
                </a:solidFill>
              </a:rPr>
              <a:t>Individuiamo le vulnerabilità delle nostre abitazioni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699669" y="131498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ALLARME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665" y="2278063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Gli impianti di allarme NON evitano automaticamente il furto.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99670" y="2936346"/>
            <a:ext cx="5274998" cy="171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A volte i ladri fanno appositamente e ripetutamente scattare il nostro allarme di casa e poi si nascondono.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Lo fanno per diversi scopi ad esempio per: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6857" y="5055067"/>
            <a:ext cx="8727812" cy="161514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108000" tIns="180000" rIns="108000" bIns="180000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336699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per scoprire se c’è qualcuno in casa;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336699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per esasperarci, simulando un difetto del nostro sistema d’allarme, e convincerci a disinserirlo per operare indisturbati.</a:t>
            </a:r>
          </a:p>
        </p:txBody>
      </p:sp>
      <p:pic>
        <p:nvPicPr>
          <p:cNvPr id="8" name="Picture 10" descr="Allar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" y="2674938"/>
            <a:ext cx="30956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4499" y="270417"/>
            <a:ext cx="61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CONSIGLI PRATICI PER RIDURRE I RISCHI DI FURTI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867" y="1643592"/>
            <a:ext cx="2735263" cy="4248150"/>
          </a:xfrm>
          <a:prstGeom prst="rect">
            <a:avLst/>
          </a:prstGeom>
          <a:solidFill>
            <a:schemeClr val="bg1"/>
          </a:solidFill>
          <a:ln w="19050">
            <a:solidFill>
              <a:srgbClr val="535D8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44000" tIns="108000" rIns="144000" bIns="144000"/>
          <a:lstStyle/>
          <a:p>
            <a:pPr algn="ctr" eaLnBrk="1" hangingPunct="1">
              <a:lnSpc>
                <a:spcPct val="100000"/>
              </a:lnSpc>
              <a:spcBef>
                <a:spcPct val="30000"/>
              </a:spcBef>
            </a:pPr>
            <a:r>
              <a:rPr lang="it-IT" sz="24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SE BUSSANO ALLA PORTA</a:t>
            </a:r>
          </a:p>
        </p:txBody>
      </p:sp>
      <p:pic>
        <p:nvPicPr>
          <p:cNvPr id="4" name="Picture 5" descr="Bussa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0" y="2669381"/>
            <a:ext cx="2484437" cy="2979738"/>
          </a:xfrm>
          <a:prstGeom prst="rect">
            <a:avLst/>
          </a:prstGeom>
          <a:noFill/>
          <a:ln w="9525">
            <a:solidFill>
              <a:srgbClr val="535D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40088" y="1265767"/>
            <a:ext cx="590391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Clr>
                <a:srgbClr val="663300"/>
              </a:buClr>
              <a:buSzPct val="110000"/>
              <a:buFontTx/>
              <a:buAutoNum type="arabicPeriod"/>
            </a:pPr>
            <a:r>
              <a:rPr lang="it-IT" sz="1800" kern="1200" dirty="0">
                <a:latin typeface="Tahoma" charset="0"/>
              </a:rPr>
              <a:t>Non lasciamo entrare in casa persone che non conosciamo.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  <a:buClr>
                <a:srgbClr val="663300"/>
              </a:buClr>
              <a:buSzPct val="110000"/>
              <a:buFontTx/>
              <a:buAutoNum type="arabicPeriod"/>
            </a:pPr>
            <a:r>
              <a:rPr lang="it-IT" sz="1800" kern="1200" dirty="0">
                <a:latin typeface="Tahoma" charset="0"/>
              </a:rPr>
              <a:t>Chiediamo di identificarsi</a:t>
            </a:r>
            <a:br>
              <a:rPr lang="it-IT" sz="1800" kern="1200" dirty="0">
                <a:latin typeface="Tahoma" charset="0"/>
              </a:rPr>
            </a:br>
            <a:r>
              <a:rPr lang="it-IT" sz="1600" kern="1200" dirty="0">
                <a:solidFill>
                  <a:srgbClr val="CC3300"/>
                </a:solidFill>
                <a:latin typeface="Tahoma" charset="0"/>
              </a:rPr>
              <a:t>(ricordiamoci che un biglietto da visita non è una carta d’identità, e che anche una carta d’identità può essere falsificata. Se il visitatore non ci convince, telefoniamo alla società, ente o organizzazione che dice di rappresentare per controllare)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  <a:buClr>
                <a:srgbClr val="663300"/>
              </a:buClr>
              <a:buSzPct val="110000"/>
              <a:buFontTx/>
              <a:buAutoNum type="arabicPeriod"/>
            </a:pPr>
            <a:r>
              <a:rPr lang="it-IT" sz="1800" kern="1200" dirty="0">
                <a:latin typeface="Tahoma" charset="0"/>
              </a:rPr>
              <a:t>Non mandiamo ad aprire i bambini, se non siamo  certi di chi è alla porta.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  <a:buClr>
                <a:srgbClr val="663300"/>
              </a:buClr>
              <a:buSzPct val="110000"/>
              <a:buFontTx/>
              <a:buAutoNum type="arabicPeriod"/>
            </a:pPr>
            <a:r>
              <a:rPr lang="it-IT" sz="1800" kern="1200" dirty="0">
                <a:latin typeface="Tahoma" charset="0"/>
              </a:rPr>
              <a:t>Se uno sconosciuto ci chiede se può usare il nostro telefono perché ha un’emergenza e il suo cellulare è scarico, non facciamolo entrare e facciamo noi la telefonata al suo posto.</a:t>
            </a:r>
            <a:br>
              <a:rPr lang="it-IT" sz="1800" kern="1200" dirty="0">
                <a:latin typeface="Tahoma" charset="0"/>
              </a:rPr>
            </a:br>
            <a:r>
              <a:rPr lang="it-IT" sz="1800" kern="1200" dirty="0">
                <a:latin typeface="Tahoma" charset="0"/>
              </a:rPr>
              <a:t>Se i nostri figli piccoli o adolescenti sono a casa soli devono ricevere istruzioni precise su come comportarsi quando qualcuno bussa alla porta.</a:t>
            </a:r>
          </a:p>
        </p:txBody>
      </p:sp>
    </p:spTree>
    <p:extLst>
      <p:ext uri="{BB962C8B-B14F-4D97-AF65-F5344CB8AC3E}">
        <p14:creationId xmlns:p14="http://schemas.microsoft.com/office/powerpoint/2010/main" val="7347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4499" y="270417"/>
            <a:ext cx="61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CONSIGLI PRATICI PER RIDURRE I RISCHI DI FURTI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7235" y="1714500"/>
            <a:ext cx="2519363" cy="3025775"/>
          </a:xfrm>
          <a:prstGeom prst="rect">
            <a:avLst/>
          </a:prstGeom>
          <a:solidFill>
            <a:schemeClr val="bg1"/>
          </a:solidFill>
          <a:ln w="19050">
            <a:solidFill>
              <a:srgbClr val="535D8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44000" tIns="108000" rIns="144000" bIns="144000"/>
          <a:lstStyle/>
          <a:p>
            <a:pPr algn="ctr" eaLnBrk="1" hangingPunct="1">
              <a:lnSpc>
                <a:spcPct val="100000"/>
              </a:lnSpc>
              <a:spcBef>
                <a:spcPct val="30000"/>
              </a:spcBef>
            </a:pPr>
            <a:r>
              <a:rPr lang="it-IT" sz="2400" kern="120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AL TELEFONO</a:t>
            </a:r>
          </a:p>
        </p:txBody>
      </p:sp>
      <p:pic>
        <p:nvPicPr>
          <p:cNvPr id="4" name="Picture 5" descr="Al-telefo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" y="2301611"/>
            <a:ext cx="2219325" cy="2233613"/>
          </a:xfrm>
          <a:prstGeom prst="rect">
            <a:avLst/>
          </a:prstGeom>
          <a:noFill/>
          <a:ln w="9525">
            <a:solidFill>
              <a:srgbClr val="535D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02240" y="1418696"/>
            <a:ext cx="51831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Non forniamo informazioni personali, sulla famiglia o sulla nostra casa anche se chi chiama dice di farlo in nome di un ente conosciuto.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Non abbiamo nessuna certezza sull’identità e lo scopo di chi ci sta telefonando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12016" y="3614235"/>
            <a:ext cx="6015567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1800" kern="1200" dirty="0">
                <a:latin typeface="Tahoma" charset="0"/>
              </a:rPr>
              <a:t>Nel “messaggio” dell’eventuale segreteria telefonica presente, non diciamo: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né se siamo in casa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né se siamo fuori casa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né per quanto tempo resteremo </a:t>
            </a:r>
            <a:r>
              <a:rPr lang="it-IT" sz="18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assenti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663300"/>
              </a:buClr>
              <a:buSzPct val="110000"/>
            </a:pPr>
            <a:r>
              <a:rPr lang="it-IT" sz="2000" kern="1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Diciamo </a:t>
            </a: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che siamo impossibilitati a rispondere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4000" y="5934870"/>
            <a:ext cx="8773583" cy="766762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44000" tIns="72000" rIns="144000" bIns="72000" anchor="ctr"/>
          <a:lstStyle/>
          <a:p>
            <a:pPr>
              <a:lnSpc>
                <a:spcPct val="100000"/>
              </a:lnSpc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solidFill>
                  <a:srgbClr val="CC3300"/>
                </a:solidFill>
                <a:latin typeface="Tahoma" charset="0"/>
              </a:rPr>
              <a:t>Tenere a portata di mano i numeri telefonici dei vicini e di emergenza</a:t>
            </a:r>
          </a:p>
          <a:p>
            <a:pPr>
              <a:lnSpc>
                <a:spcPct val="100000"/>
              </a:lnSpc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solidFill>
                  <a:srgbClr val="CC3300"/>
                </a:solidFill>
                <a:latin typeface="Tahoma" charset="0"/>
              </a:rPr>
              <a:t>Cellulare sempre carico!</a:t>
            </a:r>
          </a:p>
        </p:txBody>
      </p:sp>
    </p:spTree>
    <p:extLst>
      <p:ext uri="{BB962C8B-B14F-4D97-AF65-F5344CB8AC3E}">
        <p14:creationId xmlns:p14="http://schemas.microsoft.com/office/powerpoint/2010/main" val="5382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4499" y="270417"/>
            <a:ext cx="61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CONSIGLI PRATICI PER RIDURRE I RISCHI DI FURTI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2377" y="1219201"/>
            <a:ext cx="3744913" cy="3024187"/>
          </a:xfrm>
          <a:prstGeom prst="rect">
            <a:avLst/>
          </a:prstGeom>
          <a:solidFill>
            <a:schemeClr val="bg1"/>
          </a:solidFill>
          <a:ln w="19050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36000" tIns="108000" rIns="36000" bIns="144000"/>
          <a:lstStyle/>
          <a:p>
            <a:pPr algn="ctr" eaLnBrk="1" hangingPunct="1">
              <a:lnSpc>
                <a:spcPct val="100000"/>
              </a:lnSpc>
              <a:spcBef>
                <a:spcPct val="30000"/>
              </a:spcBef>
            </a:pPr>
            <a:r>
              <a:rPr lang="it-IT" sz="22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USCENDO DA CASA</a:t>
            </a:r>
          </a:p>
        </p:txBody>
      </p:sp>
      <p:pic>
        <p:nvPicPr>
          <p:cNvPr id="4" name="Picture 7" descr="IMG_39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1735138"/>
            <a:ext cx="307657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58205" y="1317097"/>
            <a:ext cx="4606925" cy="269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4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latin typeface="Tahoma" charset="0"/>
              </a:rPr>
              <a:t>In caso di assenza o  se siamo soli in casa, lasciamo accesa una luce, la tv o la radio in modo da mostrare </a:t>
            </a:r>
            <a:r>
              <a:rPr lang="it-IT" sz="1800" kern="1200" dirty="0" smtClean="0">
                <a:latin typeface="Tahoma" charset="0"/>
              </a:rPr>
              <a:t>all</a:t>
            </a:r>
            <a:r>
              <a:rPr lang="it-IT" dirty="0" smtClean="0">
                <a:latin typeface="Arial"/>
              </a:rPr>
              <a:t>’</a:t>
            </a:r>
            <a:r>
              <a:rPr lang="it-IT" sz="1800" kern="1200" dirty="0" smtClean="0">
                <a:latin typeface="Tahoma" charset="0"/>
              </a:rPr>
              <a:t>esterno </a:t>
            </a:r>
            <a:r>
              <a:rPr lang="it-IT" sz="1800" kern="1200" dirty="0">
                <a:latin typeface="Tahoma" charset="0"/>
              </a:rPr>
              <a:t>che la casa è abitata. In commercio esistono dei TIMER che accendono o spengono i vari apparecchi in orari a nostra discrezione</a:t>
            </a:r>
          </a:p>
          <a:p>
            <a:pPr algn="just" eaLnBrk="1" hangingPunct="1">
              <a:lnSpc>
                <a:spcPct val="100000"/>
              </a:lnSpc>
              <a:spcBef>
                <a:spcPct val="4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latin typeface="Tahoma" charset="0"/>
              </a:rPr>
              <a:t>Se possediamo un impianto di allarme inseriamolo sempre, ma soprattutto facciamolo sapere in giro.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180" y="4971257"/>
            <a:ext cx="86169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ct val="5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Tahoma" charset="0"/>
              </a:rPr>
              <a:t>Non gridiamo ai quattro venti che stiamo uscendo di  casa, che andremo nel tal posto e a che ora torneremo. Stiamo fornendo utili informazioni anche al ladri!!!</a:t>
            </a:r>
          </a:p>
          <a:p>
            <a:pPr marL="271463" indent="-271463">
              <a:lnSpc>
                <a:spcPct val="120000"/>
              </a:lnSpc>
              <a:spcBef>
                <a:spcPct val="5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Tahoma" charset="0"/>
              </a:rPr>
              <a:t>Non lasciare biglietti attaccati alla porta d</a:t>
            </a:r>
            <a:r>
              <a:rPr lang="ja-JP" altLang="it-IT" sz="1800" kern="1200" dirty="0">
                <a:solidFill>
                  <a:schemeClr val="tx1"/>
                </a:solidFill>
                <a:latin typeface="Arial"/>
              </a:rPr>
              <a:t>’</a:t>
            </a:r>
            <a:r>
              <a:rPr lang="it-IT" sz="1800" kern="1200" dirty="0">
                <a:solidFill>
                  <a:schemeClr val="tx1"/>
                </a:solidFill>
                <a:latin typeface="Tahoma" charset="0"/>
              </a:rPr>
              <a:t>ingresso</a:t>
            </a:r>
          </a:p>
        </p:txBody>
      </p:sp>
    </p:spTree>
    <p:extLst>
      <p:ext uri="{BB962C8B-B14F-4D97-AF65-F5344CB8AC3E}">
        <p14:creationId xmlns:p14="http://schemas.microsoft.com/office/powerpoint/2010/main" val="15229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4499" y="270417"/>
            <a:ext cx="61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CONSIGLI PRATICI PER RIDURRE I RISCHI DI FURTI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083" y="1215998"/>
            <a:ext cx="387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DOCUMENTI CHE RICEVIAMO</a:t>
            </a:r>
            <a:endParaRPr lang="it-IT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52" y="1761596"/>
            <a:ext cx="7993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663300"/>
              </a:buClr>
              <a:buSzPct val="110000"/>
              <a:buFontTx/>
              <a:buChar char="•"/>
            </a:pPr>
            <a:r>
              <a:rPr lang="it-IT" sz="2000" kern="1200" dirty="0">
                <a:latin typeface="Tahoma" charset="0"/>
              </a:rPr>
              <a:t>Prima di gettarla rendiamo anonima la nostra corrispondenza.</a:t>
            </a:r>
            <a:br>
              <a:rPr lang="it-IT" sz="2000" kern="1200" dirty="0">
                <a:latin typeface="Tahoma" charset="0"/>
              </a:rPr>
            </a:br>
            <a:r>
              <a:rPr lang="it-IT" sz="2000" kern="1200" dirty="0">
                <a:latin typeface="Tahoma" charset="0"/>
              </a:rPr>
              <a:t>Eviteremo così di divulgare, involontariamente, informazioni utili a persone indesiderate.</a:t>
            </a:r>
          </a:p>
        </p:txBody>
      </p:sp>
      <p:pic>
        <p:nvPicPr>
          <p:cNvPr id="5" name="Picture 5" descr="Forbici-multila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2" y="3110441"/>
            <a:ext cx="3490913" cy="2203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74559" y="2768071"/>
            <a:ext cx="46799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Il furto d’identità, di dati personali, finanziari </a:t>
            </a:r>
            <a:r>
              <a:rPr lang="it-IT" sz="1600" kern="1200" dirty="0">
                <a:latin typeface="Tahoma" charset="0"/>
              </a:rPr>
              <a:t>(numero C/C o Carte di Credito) </a:t>
            </a:r>
            <a:r>
              <a:rPr lang="it-IT" sz="2000" kern="1200" dirty="0">
                <a:latin typeface="Tahoma" charset="0"/>
              </a:rPr>
              <a:t>potrebbero permettere a ladri e truffatori di mettere a segno truffe via internet.</a:t>
            </a:r>
          </a:p>
          <a:p>
            <a:pPr algn="just" eaLnBrk="1" hangingPunct="1">
              <a:lnSpc>
                <a:spcPct val="100000"/>
              </a:lnSpc>
            </a:pPr>
            <a:endParaRPr lang="it-IT" sz="2000" kern="1200" dirty="0">
              <a:latin typeface="Tahoma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Riduciamo a pezzettini</a:t>
            </a:r>
            <a:b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</a:b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  documenti,</a:t>
            </a:r>
            <a:b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</a:b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  fatture,</a:t>
            </a:r>
            <a:b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</a:br>
            <a:r>
              <a:rPr lang="it-IT" sz="2000" kern="12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  bolle di consegna</a:t>
            </a:r>
          </a:p>
        </p:txBody>
      </p:sp>
    </p:spTree>
    <p:extLst>
      <p:ext uri="{BB962C8B-B14F-4D97-AF65-F5344CB8AC3E}">
        <p14:creationId xmlns:p14="http://schemas.microsoft.com/office/powerpoint/2010/main" val="21118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4499" y="270417"/>
            <a:ext cx="61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CONSIGLI PRATICI PER RIDURRE I RISCHI DI FURTI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3261" y="1412875"/>
            <a:ext cx="5040312" cy="396875"/>
          </a:xfrm>
          <a:prstGeom prst="rect">
            <a:avLst/>
          </a:prstGeom>
          <a:solidFill>
            <a:srgbClr val="535D87"/>
          </a:solidFill>
          <a:ln w="19050">
            <a:solidFill>
              <a:srgbClr val="535D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solidFill>
                  <a:schemeClr val="bg1"/>
                </a:solidFill>
                <a:latin typeface="Tahoma" charset="0"/>
              </a:rPr>
              <a:t>ATTENTI  AI  SOCIAL NETWORK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99001" y="1894416"/>
            <a:ext cx="4042834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A volte accettiamo l’amicizia di </a:t>
            </a:r>
            <a:r>
              <a:rPr lang="it-IT" sz="2000" b="1" u="sng" kern="1200" dirty="0">
                <a:latin typeface="Tahoma" charset="0"/>
              </a:rPr>
              <a:t>amici degli amici</a:t>
            </a:r>
            <a:r>
              <a:rPr lang="it-IT" sz="2000" kern="1200" dirty="0">
                <a:latin typeface="Tahoma" charset="0"/>
              </a:rPr>
              <a:t> di cui in realtà sappiamo poco.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2000" kern="1200" dirty="0">
                <a:latin typeface="Tahoma" charset="0"/>
              </a:rPr>
              <a:t>Condividere informazioni personali con loro potrebbe metterli nella condizione, anche involontaria, di diffondere informazioni su di noi, sui nostri spostamenti e  abitudini.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endParaRPr lang="it-IT" sz="2000" kern="1200" dirty="0">
              <a:latin typeface="Tahoma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3200" kern="1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!!! PRUDENZA !!!</a:t>
            </a:r>
          </a:p>
        </p:txBody>
      </p:sp>
      <p:pic>
        <p:nvPicPr>
          <p:cNvPr id="6" name="Immagine 5" descr="social-ico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2" y="2751667"/>
            <a:ext cx="3894667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0499" y="270417"/>
            <a:ext cx="33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FURTI SULLE AUTOMOBILI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4968" y="1219730"/>
            <a:ext cx="79930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Parcheggiamo l’automobile in aree custodite, ben illuminate, evitando zone isolate.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Utilizzare antifurto o sistemi di bloccaggio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Evitiamo di lasciare in auto bene in vista monete, telefonini occhiali, borse e qualsiasi altro oggetto che può destare interesse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92841" y="3541977"/>
            <a:ext cx="4797159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Attenzione ai piccoli tamponamenti e/o incidenti, spesso sono provocati volontariamente in modo da far scendere il conducente e poter così rubare all’interno dell’automobile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Wingdings 3" charset="0"/>
              <a:buChar char="Æ"/>
            </a:pPr>
            <a:r>
              <a:rPr lang="it-IT" sz="2000" kern="1200" dirty="0">
                <a:latin typeface="Tahoma" charset="0"/>
              </a:rPr>
              <a:t>Non lasciamo le chiavi inserite per acquistare al volo il giornale o sigarette.</a:t>
            </a:r>
          </a:p>
        </p:txBody>
      </p:sp>
      <p:pic>
        <p:nvPicPr>
          <p:cNvPr id="5" name="Picture 7" descr="Furto-in-au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9" y="3563938"/>
            <a:ext cx="3627172" cy="222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4" y="0"/>
            <a:ext cx="2444750" cy="12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0499" y="270417"/>
            <a:ext cx="33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FURTI SULLE AUTOMOBILI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36" y="1389856"/>
            <a:ext cx="3876383" cy="471672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gif-animata-professioni-mestieri-ladro_189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7800"/>
            <a:ext cx="1892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8416" y="634999"/>
            <a:ext cx="7140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GRAZIE PER LA VOSTRA ATTENZIONE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20334" y="1714500"/>
            <a:ext cx="598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IL MATERIALE ESPOSTO E’ STATO PRODOTTO DA: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Picture 6" descr="Logo_Polizia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" y="5879092"/>
            <a:ext cx="928541" cy="8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79879" y="2577584"/>
            <a:ext cx="392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POLIZIA </a:t>
            </a:r>
            <a:r>
              <a:rPr lang="it-IT" dirty="0" smtClean="0">
                <a:solidFill>
                  <a:srgbClr val="FFFF00"/>
                </a:solidFill>
              </a:rPr>
              <a:t>LOCALE di FORMIGINE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" name="Picture 6" descr="Logo_Polizia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46" y="2411992"/>
            <a:ext cx="928541" cy="8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Logo 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72" y="3989916"/>
            <a:ext cx="987693" cy="922418"/>
          </a:xfrm>
          <a:prstGeom prst="rect">
            <a:avLst/>
          </a:prstGeom>
        </p:spPr>
      </p:pic>
      <p:pic>
        <p:nvPicPr>
          <p:cNvPr id="10" name="Immagine 9" descr="Logo 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35" y="5938617"/>
            <a:ext cx="757459" cy="7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95474" y="116241"/>
            <a:ext cx="7383582" cy="710552"/>
          </a:xfrm>
          <a:prstGeom prst="rect">
            <a:avLst/>
          </a:prstGeom>
          <a:noFill/>
          <a:extLst/>
        </p:spPr>
        <p:txBody>
          <a:bodyPr vert="horz" wrap="square" lIns="108000" tIns="108000" rIns="108000" bIns="108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FFFF00"/>
                </a:solidFill>
                <a:latin typeface="Verdana" charset="0"/>
              </a:rPr>
              <a:t>Obiettivi del 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Controllo del Vicinato</a:t>
            </a:r>
            <a:endParaRPr lang="it-IT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pic>
        <p:nvPicPr>
          <p:cNvPr id="4" name="Immagine 3" descr="APERTU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" y="2819589"/>
            <a:ext cx="2804160" cy="2078736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162734" y="1346386"/>
            <a:ext cx="2162175" cy="704850"/>
          </a:xfrm>
          <a:prstGeom prst="roundRect">
            <a:avLst>
              <a:gd name="adj" fmla="val 1040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Aumentare le protezioni passive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115580" y="3491184"/>
            <a:ext cx="2162175" cy="696912"/>
          </a:xfrm>
          <a:prstGeom prst="roundRect">
            <a:avLst>
              <a:gd name="adj" fmla="val 10407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Rendere la vita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difficile ai ladri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726447" y="4401624"/>
            <a:ext cx="2162175" cy="673100"/>
          </a:xfrm>
          <a:prstGeom prst="roundRect">
            <a:avLst>
              <a:gd name="adj" fmla="val 411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Collaborare con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le Forze di Polizia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96193" y="5700688"/>
            <a:ext cx="3175000" cy="677862"/>
          </a:xfrm>
          <a:prstGeom prst="roundRect">
            <a:avLst>
              <a:gd name="adj" fmla="val 5449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Sorvegliare le aree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interessate al progetto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488023" y="2264913"/>
            <a:ext cx="3595655" cy="949686"/>
          </a:xfrm>
          <a:prstGeom prst="roundRect">
            <a:avLst>
              <a:gd name="adj" fmla="val 8676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Creare una </a:t>
            </a:r>
            <a:r>
              <a:rPr lang="it-IT" sz="1600" dirty="0" smtClean="0">
                <a:solidFill>
                  <a:schemeClr val="tx1"/>
                </a:solidFill>
              </a:rPr>
              <a:t>rete sociale </a:t>
            </a:r>
            <a:r>
              <a:rPr lang="it-IT" sz="1600" dirty="0">
                <a:solidFill>
                  <a:schemeClr val="tx1"/>
                </a:solidFill>
              </a:rPr>
              <a:t>con la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partecipazione attiva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dei cittadini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448236" y="5373481"/>
            <a:ext cx="2251530" cy="685178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108000" tIns="82800" rIns="108000" bIns="82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1600" dirty="0">
                <a:solidFill>
                  <a:schemeClr val="tx1"/>
                </a:solidFill>
              </a:rPr>
              <a:t>Migliorare </a:t>
            </a:r>
            <a:r>
              <a:rPr lang="it-IT" sz="1600" dirty="0" smtClean="0">
                <a:solidFill>
                  <a:schemeClr val="tx1"/>
                </a:solidFill>
              </a:rPr>
              <a:t>la sicurezza</a:t>
            </a:r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pubblica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2808530" y="2051234"/>
            <a:ext cx="464017" cy="18077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2808530" y="2776169"/>
            <a:ext cx="1679494" cy="10827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2808530" y="3753123"/>
            <a:ext cx="2307050" cy="105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808530" y="3858961"/>
            <a:ext cx="1916228" cy="6587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808530" y="3858957"/>
            <a:ext cx="1639706" cy="16218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08530" y="3858957"/>
            <a:ext cx="1090848" cy="1857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</p:spTree>
    <p:extLst>
      <p:ext uri="{BB962C8B-B14F-4D97-AF65-F5344CB8AC3E}">
        <p14:creationId xmlns:p14="http://schemas.microsoft.com/office/powerpoint/2010/main" val="1513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>
                <a:solidFill>
                  <a:srgbClr val="FFFF00"/>
                </a:solidFill>
              </a:rPr>
              <a:t>Il miglior antifurto è il tuo vicino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7" name="Immagine 6" descr="5656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4" y="2540078"/>
            <a:ext cx="3762759" cy="2119864"/>
          </a:xfrm>
          <a:prstGeom prst="rect">
            <a:avLst/>
          </a:prstGeom>
        </p:spPr>
      </p:pic>
      <p:pic>
        <p:nvPicPr>
          <p:cNvPr id="8" name="Immagine 7" descr="45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63" y="2540078"/>
            <a:ext cx="3991905" cy="2119864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7204" y="4829435"/>
            <a:ext cx="7901196" cy="135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324000" tIns="180000" rIns="324000" bIns="180000" anchor="ctr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</a:rPr>
              <a:t>Ciò che vuole stimolare l’iniziativa è dunque in fin dei conti un </a:t>
            </a:r>
            <a:r>
              <a:rPr lang="it-IT" sz="1800" b="1" dirty="0">
                <a:solidFill>
                  <a:schemeClr val="tx1"/>
                </a:solidFill>
              </a:rPr>
              <a:t>sano </a:t>
            </a:r>
            <a:r>
              <a:rPr lang="it-IT" sz="1800" dirty="0">
                <a:solidFill>
                  <a:schemeClr val="tx1"/>
                </a:solidFill>
              </a:rPr>
              <a:t>senso civico che sia rivolto ad un benessere comune e ad una maggiore fiducia nell’intervento delle forze dell’ordine in caso di necessità.</a:t>
            </a:r>
          </a:p>
        </p:txBody>
      </p:sp>
      <p:pic>
        <p:nvPicPr>
          <p:cNvPr id="12" name="Immagine 11" descr="Logo 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6" y="3050627"/>
            <a:ext cx="987693" cy="9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o Controllo del Vicinato con scrit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645583"/>
            <a:ext cx="7878233" cy="102975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487333" y="177650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L’Associazione Controllo del Vicinato è composta da una rete territoriale di volontari e specialisti volontari che forniscono consulenza e supporto gratuito alle Amministrazioni comunali, alle associazioni locali e a privati cittadini che intendono sviluppare nel proprio territorio programmi di sicurezza partecipata e organizzare gruppi di Controllo del Vicinato.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8083" y="1989667"/>
            <a:ext cx="233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Supporta i gruppi per: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739" y="2611503"/>
            <a:ext cx="44165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Formazione Coordinatori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Materiale Informativo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Manualistica sicurezza residenziale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Supporto per costituzione gruppi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Programmi di prevenzione passiva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Manuali sull’ utilizzo corretto dei media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40249" y="4519084"/>
            <a:ext cx="451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Ogni gruppo che si costituisce per avere il supporto dell’associazione deve registrarsi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DV f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132417"/>
            <a:ext cx="6625167" cy="558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59667" y="278140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Come Funziona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filo ACdV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logo terre 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4" y="0"/>
            <a:ext cx="876626" cy="7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Genesi.thmx</Template>
  <TotalTime>437</TotalTime>
  <Words>2113</Words>
  <Application>Microsoft Office PowerPoint</Application>
  <PresentationFormat>Presentazione su schermo (4:3)</PresentationFormat>
  <Paragraphs>271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Genesis</vt:lpstr>
      <vt:lpstr>IL CONTROLLO DEL VICINATO</vt:lpstr>
      <vt:lpstr>La sicurezza è un bene comune</vt:lpstr>
      <vt:lpstr>Che cos’è?</vt:lpstr>
      <vt:lpstr>Presentazione standard di PowerPoint</vt:lpstr>
      <vt:lpstr>Presentazione standard di PowerPoint</vt:lpstr>
      <vt:lpstr>Il miglior antifurto è il tuo vicino</vt:lpstr>
      <vt:lpstr>Presentazione standard di PowerPoint</vt:lpstr>
      <vt:lpstr>Presentazione standard di PowerPoint</vt:lpstr>
      <vt:lpstr>Presentazione standard di PowerPoint</vt:lpstr>
      <vt:lpstr>Non Isoliamoci !!!</vt:lpstr>
      <vt:lpstr>Presentazione standard di PowerPoint</vt:lpstr>
      <vt:lpstr>Presentazione standard di PowerPoint</vt:lpstr>
      <vt:lpstr>Presentazione standard di PowerPoint</vt:lpstr>
      <vt:lpstr>Cosa fare dunque ?</vt:lpstr>
      <vt:lpstr>I Cartelli</vt:lpstr>
      <vt:lpstr>Le Segnalazioni</vt:lpstr>
      <vt:lpstr>Segnalazioni qualificate</vt:lpstr>
      <vt:lpstr>Denunciare sempre !!</vt:lpstr>
      <vt:lpstr>Presentazione standard di PowerPoint</vt:lpstr>
      <vt:lpstr>Presentazione standard di PowerPoint</vt:lpstr>
      <vt:lpstr>Situazione Attuale</vt:lpstr>
      <vt:lpstr>Recapiti Polizia Municipale</vt:lpstr>
      <vt:lpstr>Individuiamo le vulnerabilità delle nostre abitazioni</vt:lpstr>
      <vt:lpstr>Individuiamo le vulnerabilità delle nostre abitazioni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STUDIOCET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CONTROLLO DEL VICINATO</dc:title>
  <dc:creator>Fausto Paltrinieri</dc:creator>
  <cp:lastModifiedBy>Mario Rossi</cp:lastModifiedBy>
  <cp:revision>74</cp:revision>
  <dcterms:created xsi:type="dcterms:W3CDTF">2017-03-08T13:21:55Z</dcterms:created>
  <dcterms:modified xsi:type="dcterms:W3CDTF">2017-04-12T09:19:58Z</dcterms:modified>
</cp:coreProperties>
</file>